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34" r:id="rId3"/>
    <p:sldId id="326" r:id="rId5"/>
    <p:sldId id="315" r:id="rId6"/>
    <p:sldId id="316" r:id="rId7"/>
    <p:sldId id="335" r:id="rId8"/>
    <p:sldId id="318" r:id="rId9"/>
    <p:sldId id="342" r:id="rId10"/>
    <p:sldId id="328" r:id="rId11"/>
    <p:sldId id="280" r:id="rId12"/>
    <p:sldId id="336" r:id="rId13"/>
    <p:sldId id="353" r:id="rId14"/>
    <p:sldId id="296" r:id="rId15"/>
    <p:sldId id="337" r:id="rId16"/>
    <p:sldId id="338" r:id="rId17"/>
    <p:sldId id="286" r:id="rId18"/>
    <p:sldId id="339" r:id="rId19"/>
    <p:sldId id="348" r:id="rId20"/>
    <p:sldId id="341" r:id="rId21"/>
    <p:sldId id="344" r:id="rId22"/>
    <p:sldId id="345" r:id="rId23"/>
    <p:sldId id="346" r:id="rId24"/>
    <p:sldId id="340" r:id="rId25"/>
    <p:sldId id="347" r:id="rId26"/>
    <p:sldId id="349" r:id="rId27"/>
    <p:sldId id="350" r:id="rId28"/>
    <p:sldId id="351" r:id="rId29"/>
    <p:sldId id="343" r:id="rId30"/>
    <p:sldId id="352" r:id="rId31"/>
    <p:sldId id="324" r:id="rId32"/>
  </p:sldIdLst>
  <p:sldSz cx="13681075" cy="7921625"/>
  <p:notesSz cx="6858000" cy="9144000"/>
  <p:custDataLst>
    <p:tags r:id="rId36"/>
  </p:custDataLst>
  <p:defaultText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CC"/>
    <a:srgbClr val="0172EF"/>
    <a:srgbClr val="EF814F"/>
    <a:srgbClr val="445FE8"/>
    <a:srgbClr val="1574FF"/>
    <a:srgbClr val="E74E09"/>
    <a:srgbClr val="003366"/>
    <a:srgbClr val="003399"/>
    <a:srgbClr val="FFB329"/>
    <a:srgbClr val="217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748" autoAdjust="0"/>
  </p:normalViewPr>
  <p:slideViewPr>
    <p:cSldViewPr>
      <p:cViewPr varScale="1">
        <p:scale>
          <a:sx n="77" d="100"/>
          <a:sy n="77" d="100"/>
        </p:scale>
        <p:origin x="1050" y="90"/>
      </p:cViewPr>
      <p:guideLst>
        <p:guide orient="horz" pos="2495"/>
        <p:guide pos="4309"/>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7600EA-C80B-4463-BA7F-F7A5A4D4D6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68313" y="685800"/>
            <a:ext cx="592137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88EDA8-AA38-4EC8-A4A2-C9E52DD3CCD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34440" rtl="0" eaLnBrk="1" latinLnBrk="0" hangingPunct="1">
      <a:defRPr sz="1600" kern="1200">
        <a:solidFill>
          <a:schemeClr val="tx1"/>
        </a:solidFill>
        <a:latin typeface="+mn-lt"/>
        <a:ea typeface="+mn-ea"/>
        <a:cs typeface="+mn-cs"/>
      </a:defRPr>
    </a:lvl1pPr>
    <a:lvl2pPr marL="617220" algn="l" defTabSz="1234440" rtl="0" eaLnBrk="1" latinLnBrk="0" hangingPunct="1">
      <a:defRPr sz="1600" kern="1200">
        <a:solidFill>
          <a:schemeClr val="tx1"/>
        </a:solidFill>
        <a:latin typeface="+mn-lt"/>
        <a:ea typeface="+mn-ea"/>
        <a:cs typeface="+mn-cs"/>
      </a:defRPr>
    </a:lvl2pPr>
    <a:lvl3pPr marL="1234440" algn="l" defTabSz="1234440" rtl="0" eaLnBrk="1" latinLnBrk="0" hangingPunct="1">
      <a:defRPr sz="1600" kern="1200">
        <a:solidFill>
          <a:schemeClr val="tx1"/>
        </a:solidFill>
        <a:latin typeface="+mn-lt"/>
        <a:ea typeface="+mn-ea"/>
        <a:cs typeface="+mn-cs"/>
      </a:defRPr>
    </a:lvl3pPr>
    <a:lvl4pPr marL="1851660" algn="l" defTabSz="1234440" rtl="0" eaLnBrk="1" latinLnBrk="0" hangingPunct="1">
      <a:defRPr sz="1600" kern="1200">
        <a:solidFill>
          <a:schemeClr val="tx1"/>
        </a:solidFill>
        <a:latin typeface="+mn-lt"/>
        <a:ea typeface="+mn-ea"/>
        <a:cs typeface="+mn-cs"/>
      </a:defRPr>
    </a:lvl4pPr>
    <a:lvl5pPr marL="2468880" algn="l" defTabSz="1234440" rtl="0" eaLnBrk="1" latinLnBrk="0" hangingPunct="1">
      <a:defRPr sz="1600" kern="1200">
        <a:solidFill>
          <a:schemeClr val="tx1"/>
        </a:solidFill>
        <a:latin typeface="+mn-lt"/>
        <a:ea typeface="+mn-ea"/>
        <a:cs typeface="+mn-cs"/>
      </a:defRPr>
    </a:lvl5pPr>
    <a:lvl6pPr marL="3086100" algn="l" defTabSz="1234440" rtl="0" eaLnBrk="1" latinLnBrk="0" hangingPunct="1">
      <a:defRPr sz="1600" kern="1200">
        <a:solidFill>
          <a:schemeClr val="tx1"/>
        </a:solidFill>
        <a:latin typeface="+mn-lt"/>
        <a:ea typeface="+mn-ea"/>
        <a:cs typeface="+mn-cs"/>
      </a:defRPr>
    </a:lvl6pPr>
    <a:lvl7pPr marL="3703320" algn="l" defTabSz="1234440" rtl="0" eaLnBrk="1" latinLnBrk="0" hangingPunct="1">
      <a:defRPr sz="1600" kern="1200">
        <a:solidFill>
          <a:schemeClr val="tx1"/>
        </a:solidFill>
        <a:latin typeface="+mn-lt"/>
        <a:ea typeface="+mn-ea"/>
        <a:cs typeface="+mn-cs"/>
      </a:defRPr>
    </a:lvl7pPr>
    <a:lvl8pPr marL="4320540" algn="l" defTabSz="1234440" rtl="0" eaLnBrk="1" latinLnBrk="0" hangingPunct="1">
      <a:defRPr sz="1600" kern="1200">
        <a:solidFill>
          <a:schemeClr val="tx1"/>
        </a:solidFill>
        <a:latin typeface="+mn-lt"/>
        <a:ea typeface="+mn-ea"/>
        <a:cs typeface="+mn-cs"/>
      </a:defRPr>
    </a:lvl8pPr>
    <a:lvl9pPr marL="4937760" algn="l" defTabSz="123444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触发器（</a:t>
            </a:r>
            <a:r>
              <a:rPr lang="en-US" altLang="zh-CN" dirty="0"/>
              <a:t>trigger</a:t>
            </a:r>
            <a:r>
              <a:rPr lang="zh-CN" altLang="en-US" dirty="0"/>
              <a:t>）是个特殊的存储过程，它的执行不是由程序调用，也不是手工启动，而是由事件来触发，比如当对一个表进行操作时就会激活它执行，比如 </a:t>
            </a:r>
            <a:r>
              <a:rPr lang="en-US" altLang="zh-CN" dirty="0"/>
              <a:t>insert</a:t>
            </a:r>
            <a:r>
              <a:rPr lang="zh-CN" altLang="en-US" dirty="0"/>
              <a:t>，</a:t>
            </a:r>
            <a:r>
              <a:rPr lang="en-US" altLang="zh-CN" dirty="0"/>
              <a:t>delete</a:t>
            </a:r>
            <a:r>
              <a:rPr lang="zh-CN" altLang="en-US" dirty="0"/>
              <a:t>， </a:t>
            </a:r>
            <a:r>
              <a:rPr lang="en-US" altLang="zh-CN" dirty="0"/>
              <a:t>update</a:t>
            </a:r>
            <a:r>
              <a:rPr lang="zh-CN" altLang="en-US" dirty="0"/>
              <a:t>。触发器常用于加强数据的完整性约束和业务规则等，这些完整性约束常用于本地数据，今天我们利用它完成远端的数据完整性约束。</a:t>
            </a:r>
            <a:endParaRPr lang="en-US" altLang="zh-CN" dirty="0"/>
          </a:p>
          <a:p>
            <a:endParaRPr lang="en-US" altLang="zh-CN" sz="1600" dirty="0">
              <a:solidFill>
                <a:srgbClr val="C00000"/>
              </a:solidFill>
              <a:latin typeface="微软雅黑" panose="020B0503020204020204" pitchFamily="34" charset="-122"/>
              <a:ea typeface="微软雅黑" panose="020B0503020204020204" pitchFamily="34" charset="-122"/>
            </a:endParaRPr>
          </a:p>
          <a:p>
            <a:r>
              <a:rPr lang="zh-CN" altLang="en-US" sz="1600" dirty="0">
                <a:solidFill>
                  <a:srgbClr val="C00000"/>
                </a:solidFill>
                <a:latin typeface="微软雅黑" panose="020B0503020204020204" pitchFamily="34" charset="-122"/>
                <a:ea typeface="微软雅黑" panose="020B0503020204020204" pitchFamily="34" charset="-122"/>
              </a:rPr>
              <a:t>我们看一下触发事件的发生的前提需要什么来支持。</a:t>
            </a:r>
            <a:endParaRPr lang="en-US" altLang="zh-CN" sz="1600" dirty="0">
              <a:solidFill>
                <a:srgbClr val="C00000"/>
              </a:solidFill>
              <a:latin typeface="微软雅黑" panose="020B0503020204020204" pitchFamily="34" charset="-122"/>
              <a:ea typeface="微软雅黑" panose="020B0503020204020204" pitchFamily="34" charset="-122"/>
            </a:endParaRPr>
          </a:p>
          <a:p>
            <a:r>
              <a:rPr lang="zh-CN" altLang="en-US" sz="1600" dirty="0">
                <a:solidFill>
                  <a:srgbClr val="C00000"/>
                </a:solidFill>
                <a:latin typeface="微软雅黑" panose="020B0503020204020204" pitchFamily="34" charset="-122"/>
                <a:ea typeface="微软雅黑" panose="020B0503020204020204" pitchFamily="34" charset="-122"/>
              </a:rPr>
              <a:t>触发</a:t>
            </a:r>
            <a:r>
              <a:rPr lang="zh-CN" altLang="en-US" sz="1600" baseline="0" dirty="0">
                <a:solidFill>
                  <a:srgbClr val="C00000"/>
                </a:solidFill>
                <a:latin typeface="微软雅黑" panose="020B0503020204020204" pitchFamily="34" charset="-122"/>
                <a:ea typeface="微软雅黑" panose="020B0503020204020204" pitchFamily="34" charset="-122"/>
              </a:rPr>
              <a:t>条件</a:t>
            </a:r>
            <a:r>
              <a:rPr lang="zh-CN" altLang="en-US" sz="1600" dirty="0">
                <a:solidFill>
                  <a:srgbClr val="C00000"/>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引起触发器被触发的事件。 例如：</a:t>
            </a:r>
            <a:r>
              <a:rPr lang="en-US" altLang="zh-CN" sz="1600" dirty="0">
                <a:latin typeface="微软雅黑" panose="020B0503020204020204" pitchFamily="34" charset="-122"/>
                <a:ea typeface="微软雅黑" panose="020B0503020204020204" pitchFamily="34" charset="-122"/>
              </a:rPr>
              <a:t>INSERT, UPDATE, DELETE</a:t>
            </a:r>
            <a:r>
              <a:rPr lang="zh-CN" altLang="en-US" sz="1600" dirty="0">
                <a:latin typeface="微软雅黑" panose="020B0503020204020204" pitchFamily="34" charset="-122"/>
                <a:ea typeface="微软雅黑" panose="020B0503020204020204" pitchFamily="34" charset="-122"/>
              </a:rPr>
              <a:t>语句对表或视图执行数据处理操作。</a:t>
            </a:r>
            <a:endParaRPr lang="en-US" altLang="zh-CN" sz="1600" dirty="0">
              <a:latin typeface="微软雅黑" panose="020B0503020204020204" pitchFamily="34" charset="-122"/>
              <a:ea typeface="微软雅黑" panose="020B0503020204020204" pitchFamily="34" charset="-122"/>
            </a:endParaRPr>
          </a:p>
          <a:p>
            <a:r>
              <a:rPr lang="zh-CN" altLang="en-US" sz="1600" dirty="0">
                <a:solidFill>
                  <a:srgbClr val="C00000"/>
                </a:solidFill>
                <a:latin typeface="微软雅黑" panose="020B0503020204020204" pitchFamily="34" charset="-122"/>
                <a:ea typeface="微软雅黑" panose="020B0503020204020204" pitchFamily="34" charset="-122"/>
              </a:rPr>
              <a:t>触发时间：</a:t>
            </a:r>
            <a:r>
              <a:rPr lang="zh-CN" altLang="en-US" sz="1600" dirty="0">
                <a:latin typeface="微软雅黑" panose="020B0503020204020204" pitchFamily="34" charset="-122"/>
                <a:ea typeface="微软雅黑" panose="020B0503020204020204" pitchFamily="34" charset="-122"/>
              </a:rPr>
              <a:t>在触发事件发生之前（</a:t>
            </a:r>
            <a:r>
              <a:rPr lang="en-US" altLang="zh-CN" sz="1600" dirty="0">
                <a:latin typeface="微软雅黑" panose="020B0503020204020204" pitchFamily="34" charset="-122"/>
                <a:ea typeface="微软雅黑" panose="020B0503020204020204" pitchFamily="34" charset="-122"/>
              </a:rPr>
              <a:t>BEFORE</a:t>
            </a:r>
            <a:r>
              <a:rPr lang="zh-CN" altLang="en-US" sz="1600" dirty="0">
                <a:latin typeface="微软雅黑" panose="020B0503020204020204" pitchFamily="34" charset="-122"/>
                <a:ea typeface="微软雅黑" panose="020B0503020204020204" pitchFamily="34" charset="-122"/>
              </a:rPr>
              <a:t>）还是之后</a:t>
            </a:r>
            <a:r>
              <a:rPr lang="en-US" altLang="zh-CN" sz="1600" dirty="0">
                <a:latin typeface="微软雅黑" panose="020B0503020204020204" pitchFamily="34" charset="-122"/>
                <a:ea typeface="微软雅黑" panose="020B0503020204020204" pitchFamily="34" charset="-122"/>
              </a:rPr>
              <a:t>(AFTER)</a:t>
            </a:r>
            <a:r>
              <a:rPr lang="zh-CN" altLang="en-US" sz="1600" dirty="0">
                <a:latin typeface="微软雅黑" panose="020B0503020204020204" pitchFamily="34" charset="-122"/>
                <a:ea typeface="微软雅黑" panose="020B0503020204020204" pitchFamily="34" charset="-122"/>
              </a:rPr>
              <a:t>触发。</a:t>
            </a:r>
            <a:endParaRPr lang="en-US" altLang="zh-CN" sz="1600" dirty="0">
              <a:latin typeface="微软雅黑" panose="020B0503020204020204" pitchFamily="34" charset="-122"/>
              <a:ea typeface="微软雅黑" panose="020B0503020204020204" pitchFamily="34" charset="-122"/>
            </a:endParaRPr>
          </a:p>
          <a:p>
            <a:r>
              <a:rPr lang="zh-CN" altLang="en-US" sz="1600" dirty="0">
                <a:solidFill>
                  <a:srgbClr val="C00000"/>
                </a:solidFill>
                <a:latin typeface="微软雅黑" panose="020B0503020204020204" pitchFamily="34" charset="-122"/>
                <a:ea typeface="微软雅黑" panose="020B0503020204020204" pitchFamily="34" charset="-122"/>
              </a:rPr>
              <a:t>触发对象：</a:t>
            </a:r>
            <a:r>
              <a:rPr lang="zh-CN" altLang="en-US" sz="1600" dirty="0">
                <a:latin typeface="微软雅黑" panose="020B0503020204020204" pitchFamily="34" charset="-122"/>
                <a:ea typeface="微软雅黑" panose="020B0503020204020204" pitchFamily="34" charset="-122"/>
              </a:rPr>
              <a:t>包括表、视图、数据库。只有在这些对象上发生了符合触发条件的触发事件，才会执行触发操作。</a:t>
            </a:r>
            <a:endParaRPr lang="zh-CN" altLang="en-US" sz="16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我举一个例子，在本地数据库中建立一个目标库的连接，也就是我们熟悉的</a:t>
            </a:r>
            <a:r>
              <a:rPr lang="en-US" altLang="zh-CN" dirty="0" err="1"/>
              <a:t>dblink</a:t>
            </a:r>
            <a:r>
              <a:rPr lang="zh-CN" altLang="en-US" dirty="0"/>
              <a:t>。在一个表中创建一个触发器，监视插入数据的动作（</a:t>
            </a:r>
            <a:r>
              <a:rPr lang="en-US" altLang="zh-CN" dirty="0"/>
              <a:t>Insert)</a:t>
            </a:r>
            <a:r>
              <a:rPr lang="zh-CN" altLang="en-US" dirty="0"/>
              <a:t>，并且是在写入本地之前就要触发。如果触发，利用</a:t>
            </a:r>
            <a:r>
              <a:rPr lang="en-US" altLang="zh-CN" dirty="0" err="1"/>
              <a:t>dblink</a:t>
            </a:r>
            <a:r>
              <a:rPr lang="zh-CN" altLang="en-US" dirty="0"/>
              <a:t>把记录先投送到远端写入，远端写入成功后才到本地写入。</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r>
              <a:rPr lang="zh-CN" altLang="en-US" dirty="0"/>
              <a:t>优点：</a:t>
            </a:r>
            <a:endParaRPr lang="en-US" altLang="zh-CN" dirty="0"/>
          </a:p>
          <a:p>
            <a:pPr>
              <a:lnSpc>
                <a:spcPct val="13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、操作简单，易用易维护。</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、实时性高。</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、不用开启日志归档。</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dirty="0"/>
          </a:p>
          <a:p>
            <a:r>
              <a:rPr lang="zh-CN" altLang="en-US" dirty="0"/>
              <a:t>缺点：</a:t>
            </a:r>
            <a:endParaRPr lang="en-US" altLang="zh-CN" dirty="0"/>
          </a:p>
          <a:p>
            <a:pPr>
              <a:lnSpc>
                <a:spcPct val="13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、对目标端强依赖，任一目标端机器故障都会导致业务停止。</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、不能断点续传，高度依赖网络连通性。</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en-US" altLang="zh-CN" dirty="0"/>
          </a:p>
          <a:p>
            <a:r>
              <a:rPr lang="zh-CN" altLang="en-US" dirty="0"/>
              <a:t>数据库触发器在数据库开发上有很广泛的应用，但经验表明，使用过多的触发器将降低整个数据库的性能。如果数据库触发器写得不好，它会很快破坏数据库，因此，在适当的时候使用恰当的触发器显得非常重要。慎用。</a:t>
            </a:r>
            <a:endParaRPr lang="zh-CN" altLang="en-US" dirty="0"/>
          </a:p>
        </p:txBody>
      </p:sp>
      <p:sp>
        <p:nvSpPr>
          <p:cNvPr id="4" name="灯片编号占位符 3"/>
          <p:cNvSpPr>
            <a:spLocks noGrp="1"/>
          </p:cNvSpPr>
          <p:nvPr>
            <p:ph type="sldNum" sz="quarter" idx="10"/>
          </p:nvPr>
        </p:nvSpPr>
        <p:spPr/>
        <p:txBody>
          <a:bodyPr/>
          <a:lstStyle/>
          <a:p>
            <a:fld id="{A2784203-20BB-4E94-8778-90C0AA34F37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600" kern="1200" dirty="0">
                <a:solidFill>
                  <a:schemeClr val="tx1"/>
                </a:solidFill>
                <a:latin typeface="+mn-lt"/>
                <a:ea typeface="+mn-ea"/>
                <a:cs typeface="+mn-cs"/>
              </a:rPr>
              <a:t>下面介绍另一套容灾方案</a:t>
            </a:r>
            <a:r>
              <a:rPr lang="en-US" altLang="zh-CN" sz="1600" kern="1200" dirty="0">
                <a:solidFill>
                  <a:schemeClr val="tx1"/>
                </a:solidFill>
                <a:latin typeface="+mn-lt"/>
                <a:ea typeface="+mn-ea"/>
                <a:cs typeface="+mn-cs"/>
              </a:rPr>
              <a:t>RMAN,RMAN</a:t>
            </a:r>
            <a:r>
              <a:rPr lang="zh-CN" altLang="en-US" sz="1600" kern="1200" dirty="0">
                <a:solidFill>
                  <a:schemeClr val="tx1"/>
                </a:solidFill>
                <a:latin typeface="+mn-lt"/>
                <a:ea typeface="+mn-ea"/>
                <a:cs typeface="+mn-cs"/>
              </a:rPr>
              <a:t>可以在</a:t>
            </a:r>
            <a:r>
              <a:rPr lang="en-US" altLang="zh-CN" sz="1600" kern="1200" dirty="0">
                <a:solidFill>
                  <a:schemeClr val="tx1"/>
                </a:solidFill>
                <a:latin typeface="+mn-lt"/>
                <a:ea typeface="+mn-ea"/>
                <a:cs typeface="+mn-cs"/>
              </a:rPr>
              <a:t>Oracle</a:t>
            </a:r>
            <a:r>
              <a:rPr lang="zh-CN" altLang="en-US" sz="1600" kern="1200" dirty="0">
                <a:solidFill>
                  <a:schemeClr val="tx1"/>
                </a:solidFill>
                <a:latin typeface="+mn-lt"/>
                <a:ea typeface="+mn-ea"/>
                <a:cs typeface="+mn-cs"/>
              </a:rPr>
              <a:t>的官方网站上下面安装，文件就几十兆，不是很大。下面看看</a:t>
            </a:r>
            <a:r>
              <a:rPr lang="en-US" altLang="zh-CN" sz="1600" kern="1200" dirty="0">
                <a:solidFill>
                  <a:schemeClr val="tx1"/>
                </a:solidFill>
                <a:latin typeface="+mn-lt"/>
                <a:ea typeface="+mn-ea"/>
                <a:cs typeface="+mn-cs"/>
              </a:rPr>
              <a:t>RMAN</a:t>
            </a:r>
            <a:r>
              <a:rPr lang="zh-CN" altLang="en-US" sz="1600" kern="1200" dirty="0">
                <a:solidFill>
                  <a:schemeClr val="tx1"/>
                </a:solidFill>
                <a:latin typeface="+mn-lt"/>
                <a:ea typeface="+mn-ea"/>
                <a:cs typeface="+mn-cs"/>
              </a:rPr>
              <a:t>能做什么。</a:t>
            </a:r>
            <a:endParaRPr lang="en-US" altLang="zh-CN" sz="1600" kern="1200" dirty="0">
              <a:solidFill>
                <a:schemeClr val="tx1"/>
              </a:solidFill>
              <a:latin typeface="+mn-lt"/>
              <a:ea typeface="+mn-ea"/>
              <a:cs typeface="+mn-cs"/>
            </a:endParaRPr>
          </a:p>
          <a:p>
            <a:endParaRPr lang="en-US" sz="1600" kern="1200" dirty="0">
              <a:solidFill>
                <a:schemeClr val="tx1"/>
              </a:solidFill>
              <a:latin typeface="+mn-lt"/>
              <a:ea typeface="+mn-ea"/>
              <a:cs typeface="+mn-cs"/>
            </a:endParaRPr>
          </a:p>
          <a:p>
            <a:r>
              <a:rPr lang="en-US" sz="1600" kern="1200" dirty="0">
                <a:solidFill>
                  <a:schemeClr val="tx1"/>
                </a:solidFill>
                <a:latin typeface="+mn-lt"/>
                <a:ea typeface="+mn-ea"/>
                <a:cs typeface="+mn-cs"/>
              </a:rPr>
              <a:t>RMAN</a:t>
            </a:r>
            <a:r>
              <a:rPr lang="zh-CN" altLang="en-US" sz="1600" kern="1200" dirty="0">
                <a:solidFill>
                  <a:schemeClr val="tx1"/>
                </a:solidFill>
                <a:latin typeface="+mn-lt"/>
                <a:ea typeface="+mn-ea"/>
                <a:cs typeface="+mn-cs"/>
              </a:rPr>
              <a:t>（</a:t>
            </a:r>
            <a:r>
              <a:rPr lang="en-US" sz="1600" kern="1200" dirty="0">
                <a:solidFill>
                  <a:schemeClr val="tx1"/>
                </a:solidFill>
                <a:latin typeface="+mn-lt"/>
                <a:ea typeface="+mn-ea"/>
                <a:cs typeface="+mn-cs"/>
              </a:rPr>
              <a:t>Recovery Manager</a:t>
            </a:r>
            <a:r>
              <a:rPr lang="zh-CN" altLang="en-US" sz="1600" kern="1200" dirty="0">
                <a:solidFill>
                  <a:schemeClr val="tx1"/>
                </a:solidFill>
                <a:latin typeface="+mn-lt"/>
                <a:ea typeface="+mn-ea"/>
                <a:cs typeface="+mn-cs"/>
              </a:rPr>
              <a:t>）是一种用于备份和恢复数据库的 </a:t>
            </a:r>
            <a:r>
              <a:rPr lang="en-US" sz="1600" kern="1200" dirty="0">
                <a:solidFill>
                  <a:schemeClr val="tx1"/>
                </a:solidFill>
                <a:latin typeface="+mn-lt"/>
                <a:ea typeface="+mn-ea"/>
                <a:cs typeface="+mn-cs"/>
              </a:rPr>
              <a:t>Oracle </a:t>
            </a:r>
            <a:r>
              <a:rPr lang="zh-CN" altLang="en-US" sz="1600" kern="1200" dirty="0">
                <a:solidFill>
                  <a:schemeClr val="tx1"/>
                </a:solidFill>
                <a:latin typeface="+mn-lt"/>
                <a:ea typeface="+mn-ea"/>
                <a:cs typeface="+mn-cs"/>
              </a:rPr>
              <a:t>工具。它能够备份整个数据库或数据库部件，如表空间、数据文件、控制文件、归档文件以及</a:t>
            </a:r>
            <a:r>
              <a:rPr lang="en-US" sz="1600" kern="1200" dirty="0" err="1">
                <a:solidFill>
                  <a:schemeClr val="tx1"/>
                </a:solidFill>
                <a:latin typeface="+mn-lt"/>
                <a:ea typeface="+mn-ea"/>
                <a:cs typeface="+mn-cs"/>
              </a:rPr>
              <a:t>Spfile</a:t>
            </a:r>
            <a:r>
              <a:rPr lang="zh-CN" altLang="en-US" sz="1600" kern="1200" dirty="0">
                <a:solidFill>
                  <a:schemeClr val="tx1"/>
                </a:solidFill>
                <a:latin typeface="+mn-lt"/>
                <a:ea typeface="+mn-ea"/>
                <a:cs typeface="+mn-cs"/>
              </a:rPr>
              <a:t>参数文件。</a:t>
            </a:r>
            <a:r>
              <a:rPr lang="en-US" sz="1600" kern="1200" dirty="0">
                <a:solidFill>
                  <a:schemeClr val="tx1"/>
                </a:solidFill>
                <a:latin typeface="+mn-lt"/>
                <a:ea typeface="+mn-ea"/>
                <a:cs typeface="+mn-cs"/>
              </a:rPr>
              <a:t>RMAN</a:t>
            </a:r>
            <a:r>
              <a:rPr lang="zh-CN" altLang="en-US" sz="1600" kern="1200" dirty="0">
                <a:solidFill>
                  <a:schemeClr val="tx1"/>
                </a:solidFill>
                <a:latin typeface="+mn-lt"/>
                <a:ea typeface="+mn-ea"/>
                <a:cs typeface="+mn-cs"/>
              </a:rPr>
              <a:t>也允许您进行增量数据块级别的备份</a:t>
            </a:r>
            <a:r>
              <a:rPr lang="en-US" altLang="zh-CN" sz="1600" kern="1200" dirty="0">
                <a:solidFill>
                  <a:schemeClr val="tx1"/>
                </a:solidFill>
                <a:latin typeface="+mn-lt"/>
                <a:ea typeface="+mn-ea"/>
                <a:cs typeface="+mn-cs"/>
              </a:rPr>
              <a:t>,</a:t>
            </a:r>
            <a:r>
              <a:rPr lang="zh-CN" altLang="en-US" sz="1600" kern="1200" dirty="0">
                <a:solidFill>
                  <a:schemeClr val="tx1"/>
                </a:solidFill>
                <a:latin typeface="+mn-lt"/>
                <a:ea typeface="+mn-ea"/>
                <a:cs typeface="+mn-cs"/>
              </a:rPr>
              <a:t>因为他们只备份自上次备份以来有变化的那些数据块。</a:t>
            </a:r>
            <a:endParaRPr lang="en-US" altLang="zh-CN" sz="1600" kern="1200" dirty="0">
              <a:solidFill>
                <a:schemeClr val="tx1"/>
              </a:solidFill>
              <a:latin typeface="+mn-lt"/>
              <a:ea typeface="+mn-ea"/>
              <a:cs typeface="+mn-cs"/>
            </a:endParaRPr>
          </a:p>
          <a:p>
            <a:endParaRPr lang="en-US" altLang="zh-CN" sz="1600" kern="1200" dirty="0">
              <a:solidFill>
                <a:schemeClr val="tx1"/>
              </a:solidFill>
              <a:latin typeface="+mn-lt"/>
              <a:ea typeface="+mn-ea"/>
              <a:cs typeface="+mn-cs"/>
            </a:endParaRPr>
          </a:p>
          <a:p>
            <a:r>
              <a:rPr lang="en-US" altLang="zh-CN" dirty="0"/>
              <a:t>RMAN</a:t>
            </a:r>
            <a:r>
              <a:rPr lang="zh-CN" altLang="en-US" baseline="0" dirty="0"/>
              <a:t>只是把归档日志管理起来，日志还是在本地产生的，所以这一步还不算是容灾的方案。</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a:t>那么</a:t>
            </a:r>
            <a:r>
              <a:rPr lang="en-US" altLang="zh-CN" baseline="0" dirty="0"/>
              <a:t>RMAN+NFS</a:t>
            </a:r>
            <a:r>
              <a:rPr lang="zh-CN" altLang="en-US" baseline="0" dirty="0"/>
              <a:t>就是真正意义上的容灾了，</a:t>
            </a:r>
            <a:r>
              <a:rPr lang="en-US" altLang="zh-CN" baseline="0" dirty="0"/>
              <a:t>NFS</a:t>
            </a:r>
            <a:r>
              <a:rPr lang="zh-CN" altLang="en-US" baseline="0" dirty="0"/>
              <a:t>是什么？</a:t>
            </a:r>
            <a:endParaRPr lang="en-US" altLang="zh-CN" baseline="0" dirty="0"/>
          </a:p>
          <a:p>
            <a:endParaRPr lang="en-US" altLang="zh-CN" baseline="0" dirty="0"/>
          </a:p>
          <a:p>
            <a:r>
              <a:rPr lang="en-US" sz="1600" kern="1200" dirty="0">
                <a:solidFill>
                  <a:schemeClr val="tx1"/>
                </a:solidFill>
                <a:latin typeface="+mn-lt"/>
                <a:ea typeface="+mn-ea"/>
                <a:cs typeface="+mn-cs"/>
              </a:rPr>
              <a:t> NFS</a:t>
            </a:r>
            <a:r>
              <a:rPr lang="zh-CN" altLang="en-US" sz="1600" kern="1200" dirty="0">
                <a:solidFill>
                  <a:schemeClr val="tx1"/>
                </a:solidFill>
                <a:latin typeface="+mn-lt"/>
                <a:ea typeface="+mn-ea"/>
                <a:cs typeface="+mn-cs"/>
              </a:rPr>
              <a:t>（</a:t>
            </a:r>
            <a:r>
              <a:rPr lang="en-US" sz="1600" kern="1200" dirty="0">
                <a:solidFill>
                  <a:schemeClr val="tx1"/>
                </a:solidFill>
                <a:latin typeface="+mn-lt"/>
                <a:ea typeface="+mn-ea"/>
                <a:cs typeface="+mn-cs"/>
              </a:rPr>
              <a:t>Network File System</a:t>
            </a:r>
            <a:r>
              <a:rPr lang="zh-CN" altLang="en-US" sz="1600" kern="1200" dirty="0">
                <a:solidFill>
                  <a:schemeClr val="tx1"/>
                </a:solidFill>
                <a:latin typeface="+mn-lt"/>
                <a:ea typeface="+mn-ea"/>
                <a:cs typeface="+mn-cs"/>
              </a:rPr>
              <a:t>）即网络文件系统，它允许网络中的计算机之间通过</a:t>
            </a:r>
            <a:r>
              <a:rPr lang="en-US" sz="1600" kern="1200" dirty="0">
                <a:solidFill>
                  <a:schemeClr val="tx1"/>
                </a:solidFill>
                <a:latin typeface="+mn-lt"/>
                <a:ea typeface="+mn-ea"/>
                <a:cs typeface="+mn-cs"/>
              </a:rPr>
              <a:t>TCP/IP</a:t>
            </a:r>
            <a:r>
              <a:rPr lang="zh-CN" altLang="en-US" sz="1600" kern="1200" dirty="0">
                <a:solidFill>
                  <a:schemeClr val="tx1"/>
                </a:solidFill>
                <a:latin typeface="+mn-lt"/>
                <a:ea typeface="+mn-ea"/>
                <a:cs typeface="+mn-cs"/>
              </a:rPr>
              <a:t>网络共享资源。在</a:t>
            </a:r>
            <a:r>
              <a:rPr lang="en-US" sz="1600" kern="1200" dirty="0">
                <a:solidFill>
                  <a:schemeClr val="tx1"/>
                </a:solidFill>
                <a:latin typeface="+mn-lt"/>
                <a:ea typeface="+mn-ea"/>
                <a:cs typeface="+mn-cs"/>
              </a:rPr>
              <a:t>NFS</a:t>
            </a:r>
            <a:r>
              <a:rPr lang="zh-CN" altLang="en-US" sz="1600" kern="1200" dirty="0">
                <a:solidFill>
                  <a:schemeClr val="tx1"/>
                </a:solidFill>
                <a:latin typeface="+mn-lt"/>
                <a:ea typeface="+mn-ea"/>
                <a:cs typeface="+mn-cs"/>
              </a:rPr>
              <a:t>的应用中，本地</a:t>
            </a:r>
            <a:r>
              <a:rPr lang="en-US" sz="1600" kern="1200" dirty="0">
                <a:solidFill>
                  <a:schemeClr val="tx1"/>
                </a:solidFill>
                <a:latin typeface="+mn-lt"/>
                <a:ea typeface="+mn-ea"/>
                <a:cs typeface="+mn-cs"/>
              </a:rPr>
              <a:t>NFS</a:t>
            </a:r>
            <a:r>
              <a:rPr lang="zh-CN" altLang="en-US" sz="1600" kern="1200" dirty="0">
                <a:solidFill>
                  <a:schemeClr val="tx1"/>
                </a:solidFill>
                <a:latin typeface="+mn-lt"/>
                <a:ea typeface="+mn-ea"/>
                <a:cs typeface="+mn-cs"/>
              </a:rPr>
              <a:t>的客户端应用可以透明地读写位于远端</a:t>
            </a:r>
            <a:r>
              <a:rPr lang="en-US" sz="1600" kern="1200" dirty="0">
                <a:solidFill>
                  <a:schemeClr val="tx1"/>
                </a:solidFill>
                <a:latin typeface="+mn-lt"/>
                <a:ea typeface="+mn-ea"/>
                <a:cs typeface="+mn-cs"/>
              </a:rPr>
              <a:t>NFS</a:t>
            </a:r>
            <a:r>
              <a:rPr lang="zh-CN" altLang="en-US" sz="1600" kern="1200" dirty="0">
                <a:solidFill>
                  <a:schemeClr val="tx1"/>
                </a:solidFill>
                <a:latin typeface="+mn-lt"/>
                <a:ea typeface="+mn-ea"/>
                <a:cs typeface="+mn-cs"/>
              </a:rPr>
              <a:t>服务器上的文件，就像访问本地文件一样。</a:t>
            </a:r>
            <a:endParaRPr lang="en-US" altLang="zh-CN" sz="1600" kern="1200" dirty="0">
              <a:solidFill>
                <a:schemeClr val="tx1"/>
              </a:solidFill>
              <a:latin typeface="+mn-lt"/>
              <a:ea typeface="+mn-ea"/>
              <a:cs typeface="+mn-cs"/>
            </a:endParaRPr>
          </a:p>
          <a:p>
            <a:endParaRPr lang="en-US" sz="1600" kern="1200" baseline="0" dirty="0">
              <a:solidFill>
                <a:schemeClr val="tx1"/>
              </a:solidFill>
              <a:latin typeface="+mn-lt"/>
              <a:ea typeface="+mn-ea"/>
              <a:cs typeface="+mn-cs"/>
            </a:endParaRPr>
          </a:p>
          <a:p>
            <a:r>
              <a:rPr lang="zh-CN" altLang="en-US" sz="1600" kern="1200" baseline="0" dirty="0">
                <a:solidFill>
                  <a:schemeClr val="tx1"/>
                </a:solidFill>
                <a:latin typeface="+mn-lt"/>
                <a:ea typeface="+mn-ea"/>
                <a:cs typeface="+mn-cs"/>
              </a:rPr>
              <a:t>那么，</a:t>
            </a:r>
            <a:r>
              <a:rPr lang="en-US" sz="1600" kern="1200" baseline="0" dirty="0">
                <a:solidFill>
                  <a:schemeClr val="tx1"/>
                </a:solidFill>
                <a:latin typeface="+mn-lt"/>
                <a:ea typeface="+mn-ea"/>
                <a:cs typeface="+mn-cs"/>
              </a:rPr>
              <a:t>RMAN</a:t>
            </a:r>
            <a:r>
              <a:rPr lang="zh-CN" altLang="en-US" sz="1600" kern="1200" baseline="0" dirty="0">
                <a:solidFill>
                  <a:schemeClr val="tx1"/>
                </a:solidFill>
                <a:latin typeface="+mn-lt"/>
                <a:ea typeface="+mn-ea"/>
                <a:cs typeface="+mn-cs"/>
              </a:rPr>
              <a:t>负责把增量内容放到</a:t>
            </a:r>
            <a:r>
              <a:rPr lang="en-US" altLang="zh-CN" sz="1600" kern="1200" baseline="0" dirty="0">
                <a:solidFill>
                  <a:schemeClr val="tx1"/>
                </a:solidFill>
                <a:latin typeface="+mn-lt"/>
                <a:ea typeface="+mn-ea"/>
                <a:cs typeface="+mn-cs"/>
              </a:rPr>
              <a:t>NFS</a:t>
            </a:r>
            <a:r>
              <a:rPr lang="zh-CN" altLang="en-US" sz="1600" kern="1200" baseline="0" dirty="0">
                <a:solidFill>
                  <a:schemeClr val="tx1"/>
                </a:solidFill>
                <a:latin typeface="+mn-lt"/>
                <a:ea typeface="+mn-ea"/>
                <a:cs typeface="+mn-cs"/>
              </a:rPr>
              <a:t>目录上，</a:t>
            </a:r>
            <a:r>
              <a:rPr lang="en-US" sz="1600" kern="1200" baseline="0" dirty="0">
                <a:solidFill>
                  <a:schemeClr val="tx1"/>
                </a:solidFill>
                <a:latin typeface="+mn-lt"/>
                <a:ea typeface="+mn-ea"/>
                <a:cs typeface="+mn-cs"/>
              </a:rPr>
              <a:t>NFS</a:t>
            </a:r>
            <a:r>
              <a:rPr lang="zh-CN" altLang="en-US" sz="1600" kern="1200" baseline="0" dirty="0">
                <a:solidFill>
                  <a:schemeClr val="tx1"/>
                </a:solidFill>
                <a:latin typeface="+mn-lt"/>
                <a:ea typeface="+mn-ea"/>
                <a:cs typeface="+mn-cs"/>
              </a:rPr>
              <a:t>负责远程传输，完美。</a:t>
            </a:r>
            <a:endParaRPr lang="en-US" altLang="zh-CN" baseline="0"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784203-20BB-4E94-8778-90C0AA34F37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234440" rtl="0" eaLnBrk="1" fontAlgn="auto" latinLnBrk="0" hangingPunct="1">
              <a:lnSpc>
                <a:spcPct val="100000"/>
              </a:lnSpc>
              <a:spcBef>
                <a:spcPts val="0"/>
              </a:spcBef>
              <a:spcAft>
                <a:spcPts val="0"/>
              </a:spcAft>
              <a:buClrTx/>
              <a:buSzTx/>
              <a:buFontTx/>
              <a:buNone/>
              <a:defRPr/>
            </a:pPr>
            <a:r>
              <a:rPr lang="zh-CN" altLang="en-US" dirty="0"/>
              <a:t>下面进入第二小节，故障与恢复。</a:t>
            </a:r>
            <a:r>
              <a:rPr lang="en-US" altLang="zh-CN" dirty="0"/>
              <a:t>Oracle</a:t>
            </a:r>
            <a:r>
              <a:rPr lang="zh-CN" altLang="en-US" dirty="0"/>
              <a:t>故障有几百种，不可能每一样都能讲解细节，时间也不够，我下面会通过一个案例，把解决故障的方法告诉大家，大家主要理清楚思路。</a:t>
            </a:r>
            <a:endParaRPr lang="en-US" altLang="zh-CN" dirty="0"/>
          </a:p>
          <a:p>
            <a:pPr marL="0" marR="0" indent="0" algn="l" defTabSz="1234440" rtl="0" eaLnBrk="1" fontAlgn="auto" latinLnBrk="0" hangingPunct="1">
              <a:lnSpc>
                <a:spcPct val="100000"/>
              </a:lnSpc>
              <a:spcBef>
                <a:spcPts val="0"/>
              </a:spcBef>
              <a:spcAft>
                <a:spcPts val="0"/>
              </a:spcAft>
              <a:buClrTx/>
              <a:buSzTx/>
              <a:buFontTx/>
              <a:buNone/>
              <a:defRPr/>
            </a:pPr>
            <a:r>
              <a:rPr lang="zh-CN" altLang="en-US" dirty="0"/>
              <a:t>而且是找了一个</a:t>
            </a:r>
            <a:r>
              <a:rPr lang="en-US" altLang="zh-CN" dirty="0"/>
              <a:t>00600</a:t>
            </a:r>
            <a:r>
              <a:rPr lang="zh-CN" altLang="en-US" dirty="0"/>
              <a:t>内部错误的解决方案。并不是所有</a:t>
            </a:r>
            <a:r>
              <a:rPr lang="en-US" altLang="zh-CN" dirty="0"/>
              <a:t>00600</a:t>
            </a:r>
            <a:r>
              <a:rPr lang="zh-CN" altLang="en-US" dirty="0"/>
              <a:t>都解决不了的。</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数据库</a:t>
            </a:r>
            <a:r>
              <a:rPr lang="zh-CN" altLang="en-US" dirty="0"/>
              <a:t>服务异常关闭，相隔几个小时就会出现一次。不要慌，我们先要找到问题切入点。</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r>
              <a:rPr lang="zh-CN" altLang="en-US" dirty="0"/>
              <a:t>第一步我们要找到问题的切入点在那里，首先，</a:t>
            </a:r>
            <a:r>
              <a:rPr lang="en-US" altLang="zh-CN" dirty="0"/>
              <a:t>Oracle</a:t>
            </a:r>
            <a:r>
              <a:rPr lang="zh-CN" altLang="en-US" dirty="0"/>
              <a:t>是一套成体系的信息系统，所有出错的信息都有记录，有跟踪。所以，出了问题我们第一时间应该想到异常日志。</a:t>
            </a:r>
            <a:endParaRPr lang="en-US" altLang="zh-CN" dirty="0"/>
          </a:p>
          <a:p>
            <a:r>
              <a:rPr lang="zh-CN" altLang="en-US" dirty="0"/>
              <a:t>有些初级</a:t>
            </a:r>
            <a:r>
              <a:rPr lang="en-US" altLang="zh-CN" dirty="0"/>
              <a:t>DBA</a:t>
            </a:r>
            <a:r>
              <a:rPr lang="zh-CN" altLang="en-US" dirty="0"/>
              <a:t>，一出问题就是重启数据库或重启操作系统，没有经过思考就乱来。那么请大家记录这两个路径，一个是数据库日志文件的路径，另一个是跟踪文件的目录路径，这里有您们想要的套路。</a:t>
            </a:r>
            <a:endParaRPr lang="zh-CN" altLang="en-US" dirty="0"/>
          </a:p>
        </p:txBody>
      </p:sp>
      <p:sp>
        <p:nvSpPr>
          <p:cNvPr id="4" name="灯片编号占位符 3"/>
          <p:cNvSpPr>
            <a:spLocks noGrp="1"/>
          </p:cNvSpPr>
          <p:nvPr>
            <p:ph type="sldNum" sz="quarter" idx="10"/>
          </p:nvPr>
        </p:nvSpPr>
        <p:spPr/>
        <p:txBody>
          <a:bodyPr/>
          <a:lstStyle/>
          <a:p>
            <a:fld id="{A2784203-20BB-4E94-8778-90C0AA34F37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开始分析日志，发现也是几个小时就会出现</a:t>
            </a:r>
            <a:r>
              <a:rPr lang="en-US" altLang="zh-CN" dirty="0"/>
              <a:t>ORA-00600</a:t>
            </a:r>
            <a:r>
              <a:rPr lang="zh-CN" altLang="en-US" dirty="0"/>
              <a:t>错误，接下来就是</a:t>
            </a:r>
            <a:r>
              <a:rPr lang="en-US" altLang="zh-CN" dirty="0"/>
              <a:t>down</a:t>
            </a:r>
            <a:r>
              <a:rPr lang="zh-CN" altLang="en-US" dirty="0"/>
              <a:t>机了。</a:t>
            </a:r>
            <a:endParaRPr lang="en-US" altLang="zh-CN" dirty="0"/>
          </a:p>
          <a:p>
            <a:r>
              <a:rPr lang="zh-CN" altLang="en-US" dirty="0"/>
              <a:t>仔细看错误信息，这里最关键的东西有三处，</a:t>
            </a:r>
            <a:r>
              <a:rPr lang="en-US" altLang="zh-CN" dirty="0"/>
              <a:t>1</a:t>
            </a:r>
            <a:r>
              <a:rPr lang="zh-CN" altLang="en-US" dirty="0"/>
              <a:t>、</a:t>
            </a:r>
            <a:r>
              <a:rPr lang="en-US" altLang="zh-CN" dirty="0"/>
              <a:t>ORA-00600(</a:t>
            </a:r>
            <a:r>
              <a:rPr lang="zh-CN" altLang="en-US" dirty="0"/>
              <a:t>明确主因），</a:t>
            </a:r>
            <a:r>
              <a:rPr lang="en-US" altLang="zh-CN" dirty="0"/>
              <a:t>2</a:t>
            </a:r>
            <a:r>
              <a:rPr lang="zh-CN" altLang="en-US" dirty="0"/>
              <a:t>、第一位参数</a:t>
            </a:r>
            <a:r>
              <a:rPr lang="en-US" altLang="zh-CN" dirty="0"/>
              <a:t>13013(</a:t>
            </a:r>
            <a:r>
              <a:rPr lang="zh-CN" altLang="en-US" dirty="0"/>
              <a:t>救命稻草</a:t>
            </a:r>
            <a:r>
              <a:rPr lang="en-US" altLang="zh-CN" dirty="0"/>
              <a:t>)</a:t>
            </a:r>
            <a:r>
              <a:rPr lang="zh-CN" altLang="en-US" dirty="0"/>
              <a:t>，和</a:t>
            </a:r>
            <a:r>
              <a:rPr lang="en-US" altLang="zh-CN" dirty="0"/>
              <a:t>Incident details</a:t>
            </a:r>
            <a:r>
              <a:rPr lang="zh-CN" altLang="en-US" dirty="0"/>
              <a:t>（事件细节）的路径。</a:t>
            </a:r>
            <a:endParaRPr lang="en-US" altLang="zh-CN" dirty="0"/>
          </a:p>
          <a:p>
            <a:r>
              <a:rPr lang="zh-CN" altLang="en-US" dirty="0"/>
              <a:t>我们把路径中的文件打开，找到</a:t>
            </a:r>
            <a:r>
              <a:rPr lang="en-US" altLang="zh-CN" dirty="0"/>
              <a:t>Dump</a:t>
            </a:r>
            <a:r>
              <a:rPr lang="en-US" altLang="zh-CN" baseline="0" dirty="0"/>
              <a:t> for incident</a:t>
            </a:r>
            <a:r>
              <a:rPr lang="zh-CN" altLang="en-US" baseline="0" dirty="0"/>
              <a:t>（事件分析），可以找到导致这次出错的</a:t>
            </a:r>
            <a:r>
              <a:rPr lang="en-US" altLang="zh-CN" baseline="0" dirty="0"/>
              <a:t>SQL</a:t>
            </a:r>
            <a:r>
              <a:rPr lang="zh-CN" altLang="en-US" baseline="0" dirty="0"/>
              <a:t>语句，元凶找到了，虽然表找到了，但是凶手是怎样杀人的还得往下思考。其实当时我也排查了很久，大概有</a:t>
            </a:r>
            <a:r>
              <a:rPr lang="en-US" altLang="zh-CN" baseline="0" dirty="0"/>
              <a:t>20</a:t>
            </a:r>
            <a:r>
              <a:rPr lang="zh-CN" altLang="en-US" baseline="0" dirty="0"/>
              <a:t>分钟吧，这个表怎样查到没问题。</a:t>
            </a:r>
            <a:endParaRPr lang="en-US" altLang="zh-CN" baseline="0" dirty="0"/>
          </a:p>
          <a:p>
            <a:r>
              <a:rPr lang="zh-CN" altLang="en-US" baseline="0" dirty="0"/>
              <a:t>最后用上了救命</a:t>
            </a:r>
            <a:r>
              <a:rPr lang="zh-CN" altLang="en-US" dirty="0"/>
              <a:t>稻草</a:t>
            </a:r>
            <a:r>
              <a:rPr lang="en-US" altLang="zh-CN" dirty="0"/>
              <a:t>13013</a:t>
            </a:r>
            <a:r>
              <a:rPr lang="zh-CN" altLang="en-US" dirty="0"/>
              <a:t>，同时使出了秘密武器</a:t>
            </a:r>
            <a:r>
              <a:rPr lang="en-US" altLang="zh-CN" dirty="0"/>
              <a:t>--</a:t>
            </a:r>
            <a:r>
              <a:rPr lang="zh-CN" altLang="en-US" dirty="0"/>
              <a:t>百度。</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r>
              <a:rPr lang="zh-CN" altLang="en-US" sz="1400" dirty="0">
                <a:latin typeface="微软雅黑" panose="020B0503020204020204" pitchFamily="34" charset="-122"/>
                <a:ea typeface="微软雅黑" panose="020B0503020204020204" pitchFamily="34" charset="-122"/>
              </a:rPr>
              <a:t>    </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系统</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在全国已有三百多个地市部署，据目前统计，有</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341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套</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Oracle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数据库在线运行中，在如此大规模的环境下，我们作为全国</a:t>
            </a:r>
            <a:r>
              <a:rPr lang="zh-CN" altLang="en-US" sz="1600" dirty="0" smtClean="0">
                <a:solidFill>
                  <a:schemeClr val="tx1">
                    <a:lumMod val="65000"/>
                    <a:lumOff val="35000"/>
                  </a:schemeClr>
                </a:solidFill>
                <a:latin typeface="微软雅黑" panose="020B0503020204020204" pitchFamily="34" charset="-122"/>
                <a:ea typeface="微软雅黑" panose="020B0503020204020204" pitchFamily="34" charset="-122"/>
              </a:rPr>
              <a:t>的技术</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支持中心应该对</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Oracle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相当熟悉，包括从</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Oracle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的体系结构到脚本编写都应该全面掌握，只有技术跟上了才能服务得更好。从</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341</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套</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Oracle</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当中，有</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1200</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亿条数据，</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万个数据门类，请大家不要马上想到这是一个巨大的工作量，应该第一时间想到这是一个前所未有的学习平台，是各位往上爬的机会，不是所有人都这么幸运有这样一个实操平台，对于新人来说更是难能可贵。</a:t>
            </a:r>
            <a:endParaRPr lang="zh-CN" altLang="en-US" dirty="0"/>
          </a:p>
        </p:txBody>
      </p:sp>
      <p:sp>
        <p:nvSpPr>
          <p:cNvPr id="4" name="灯片编号占位符 3"/>
          <p:cNvSpPr>
            <a:spLocks noGrp="1"/>
          </p:cNvSpPr>
          <p:nvPr>
            <p:ph type="sldNum" sz="quarter" idx="10"/>
          </p:nvPr>
        </p:nvSpPr>
        <p:spPr/>
        <p:txBody>
          <a:bodyPr/>
          <a:lstStyle/>
          <a:p>
            <a:fld id="{A2784203-20BB-4E94-8778-90C0AA34F37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从我第一天接触</a:t>
            </a:r>
            <a:r>
              <a:rPr lang="en-US" altLang="zh-CN" dirty="0"/>
              <a:t>Oracle</a:t>
            </a:r>
            <a:r>
              <a:rPr lang="zh-CN" altLang="en-US" dirty="0"/>
              <a:t>，就没有高手指点过，也没有老师给培训，</a:t>
            </a:r>
            <a:r>
              <a:rPr lang="zh-CN" altLang="en-US" dirty="0" smtClean="0"/>
              <a:t>接过的</a:t>
            </a:r>
            <a:r>
              <a:rPr lang="zh-CN" altLang="en-US" dirty="0"/>
              <a:t>活的</a:t>
            </a:r>
            <a:r>
              <a:rPr lang="zh-CN" altLang="en-US" dirty="0" smtClean="0"/>
              <a:t>时候还是</a:t>
            </a:r>
            <a:r>
              <a:rPr lang="zh-CN" altLang="en-US" dirty="0"/>
              <a:t>个烂摊子，这么多年，</a:t>
            </a:r>
            <a:r>
              <a:rPr lang="en-US" altLang="zh-CN" dirty="0"/>
              <a:t>【</a:t>
            </a:r>
            <a:r>
              <a:rPr lang="zh-CN" altLang="en-US" dirty="0"/>
              <a:t>百度</a:t>
            </a:r>
            <a:r>
              <a:rPr lang="en-US" altLang="zh-CN" dirty="0"/>
              <a:t>】</a:t>
            </a:r>
            <a:r>
              <a:rPr lang="zh-CN" altLang="en-US" dirty="0"/>
              <a:t>就是我的老师。</a:t>
            </a:r>
            <a:endParaRPr lang="en-US" altLang="zh-CN" dirty="0"/>
          </a:p>
          <a:p>
            <a:r>
              <a:rPr lang="zh-CN" altLang="en-US" dirty="0"/>
              <a:t>虽然有了老师，但也要学会怎样问问题，如果你问“数据库服务自动关闭了</a:t>
            </a:r>
            <a:r>
              <a:rPr lang="en-US" altLang="zh-CN" dirty="0"/>
              <a:t>,</a:t>
            </a:r>
            <a:r>
              <a:rPr lang="zh-CN" altLang="en-US" dirty="0"/>
              <a:t>怎么办”，有一百个答案可以导致服务自动关闭，你无法定位问题所在啊。</a:t>
            </a:r>
            <a:endParaRPr lang="en-US" altLang="zh-CN" dirty="0"/>
          </a:p>
          <a:p>
            <a:r>
              <a:rPr lang="zh-CN" altLang="en-US" dirty="0"/>
              <a:t>我们刚才在日志信息里面已经把关键代码圈子出来了，一个是</a:t>
            </a:r>
            <a:r>
              <a:rPr lang="en-US" altLang="zh-CN" dirty="0"/>
              <a:t>00600</a:t>
            </a:r>
            <a:r>
              <a:rPr lang="zh-CN" altLang="en-US" dirty="0"/>
              <a:t>和</a:t>
            </a:r>
            <a:r>
              <a:rPr lang="en-US" altLang="zh-CN" dirty="0"/>
              <a:t>13013</a:t>
            </a:r>
            <a:r>
              <a:rPr lang="zh-CN" altLang="en-US" dirty="0"/>
              <a:t>，可以通过这两个代码去问，马上给你定位问题了，是索引有坏块。</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其实就一句代码就解决了，就是重建这个表的索引。这个表是在</a:t>
            </a:r>
            <a:r>
              <a:rPr lang="en-US" altLang="zh-CN" dirty="0"/>
              <a:t>sys</a:t>
            </a:r>
            <a:r>
              <a:rPr lang="zh-CN" altLang="en-US" dirty="0"/>
              <a:t>用户下的，怎样找到这个表和怎样进入</a:t>
            </a:r>
            <a:r>
              <a:rPr lang="en-US" altLang="zh-CN" dirty="0"/>
              <a:t>sys</a:t>
            </a:r>
            <a:r>
              <a:rPr lang="zh-CN" altLang="en-US" dirty="0"/>
              <a:t>用户的，在这里我就不细说了。</a:t>
            </a:r>
            <a:endParaRPr lang="en-US" altLang="zh-CN" dirty="0"/>
          </a:p>
          <a:p>
            <a:r>
              <a:rPr lang="zh-CN" altLang="en-US" dirty="0"/>
              <a:t>学会这三招，以后你们跟我一样厉害了</a:t>
            </a:r>
            <a:r>
              <a:rPr lang="en-US" altLang="zh-CN" dirty="0"/>
              <a:t>,</a:t>
            </a:r>
            <a:r>
              <a:rPr lang="zh-CN" altLang="en-US" dirty="0"/>
              <a:t>因为我也是靠它就厉害的。</a:t>
            </a:r>
            <a:endParaRPr lang="en-US" altLang="zh-CN" dirty="0"/>
          </a:p>
          <a:p>
            <a:r>
              <a:rPr lang="zh-CN" altLang="en-US" dirty="0"/>
              <a:t>总结一下以上招数。</a:t>
            </a:r>
            <a:endParaRPr lang="en-US" altLang="zh-CN" dirty="0"/>
          </a:p>
          <a:p>
            <a:r>
              <a:rPr lang="zh-CN" altLang="en-US" dirty="0"/>
              <a:t>第一招：找到切入点：日志文件。</a:t>
            </a:r>
            <a:endParaRPr lang="en-US" altLang="zh-CN" dirty="0"/>
          </a:p>
          <a:p>
            <a:r>
              <a:rPr lang="zh-CN" altLang="en-US" dirty="0"/>
              <a:t>第二招：通过事件细节找到凶手。</a:t>
            </a:r>
            <a:endParaRPr lang="en-US" altLang="zh-CN" dirty="0"/>
          </a:p>
          <a:p>
            <a:r>
              <a:rPr lang="zh-CN" altLang="en-US" dirty="0"/>
              <a:t>第三招：百度。</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234440" rtl="0" eaLnBrk="1" fontAlgn="auto" latinLnBrk="0" hangingPunct="1">
              <a:lnSpc>
                <a:spcPct val="100000"/>
              </a:lnSpc>
              <a:spcBef>
                <a:spcPts val="0"/>
              </a:spcBef>
              <a:spcAft>
                <a:spcPts val="0"/>
              </a:spcAft>
              <a:buClrTx/>
              <a:buSzTx/>
              <a:buFontTx/>
              <a:buNone/>
              <a:defRPr/>
            </a:pPr>
            <a:r>
              <a:rPr lang="zh-CN" altLang="en-US" dirty="0"/>
              <a:t>接下来是第三节，网络安全与防护。我对网络安全其实不太专业，细节说不清，但从面上应该能说出几点来。</a:t>
            </a:r>
            <a:endParaRPr lang="en-US" altLang="zh-CN" dirty="0"/>
          </a:p>
          <a:p>
            <a:pPr marL="0" marR="0" indent="0" algn="l" defTabSz="1234440" rtl="0" eaLnBrk="1" fontAlgn="auto" latinLnBrk="0" hangingPunct="1">
              <a:lnSpc>
                <a:spcPct val="100000"/>
              </a:lnSpc>
              <a:spcBef>
                <a:spcPts val="0"/>
              </a:spcBef>
              <a:spcAft>
                <a:spcPts val="0"/>
              </a:spcAft>
              <a:buClrTx/>
              <a:buSzTx/>
              <a:buFontTx/>
              <a:buNone/>
              <a:defRPr/>
            </a:pPr>
            <a:r>
              <a:rPr lang="zh-CN" altLang="en-US" dirty="0"/>
              <a:t>讲到这一节，我们都反思一下，上两个月的埃博拉病毒是如何把我们十几台服务器搞没民呢，这一次是一个重大的安全事故，其实我们是要负全责的，并不是病毒太厉害，是我们安全意识不够，贪方便。接下来要说为什么。</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一个信息系统的网络架构图，数据库部分是一个重地。应该想尽办法设防，上图可见，无论是应用系统的用户或是数据管理员，都要通过应用服务器或前置机来做中转，才能到达数据库服务器。其中，应用服务器的防火墙限制了端口访问。例如</a:t>
            </a:r>
            <a:r>
              <a:rPr lang="zh-CN" altLang="en-US" dirty="0" smtClean="0"/>
              <a:t>我们是</a:t>
            </a:r>
            <a:r>
              <a:rPr lang="zh-CN" altLang="en-US" dirty="0"/>
              <a:t>利用</a:t>
            </a:r>
            <a:r>
              <a:rPr lang="en-US" altLang="zh-CN" dirty="0"/>
              <a:t>80</a:t>
            </a:r>
            <a:r>
              <a:rPr lang="zh-CN" altLang="en-US" dirty="0"/>
              <a:t>端口通讯的，就只能开放</a:t>
            </a:r>
            <a:r>
              <a:rPr lang="en-US" altLang="zh-CN" dirty="0"/>
              <a:t>80</a:t>
            </a:r>
            <a:r>
              <a:rPr lang="zh-CN" altLang="en-US" dirty="0"/>
              <a:t>端口，最多是再开放一个</a:t>
            </a:r>
            <a:r>
              <a:rPr lang="en-US" altLang="zh-CN" dirty="0"/>
              <a:t>3389</a:t>
            </a:r>
            <a:r>
              <a:rPr lang="zh-CN" altLang="en-US" dirty="0"/>
              <a:t>远程桌面。</a:t>
            </a:r>
            <a:endParaRPr lang="en-US" altLang="zh-CN" dirty="0"/>
          </a:p>
          <a:p>
            <a:r>
              <a:rPr lang="zh-CN" altLang="en-US" dirty="0"/>
              <a:t>其中，数据库服务器访问也要通过一个防火墙，这个关口比较严格，</a:t>
            </a:r>
            <a:r>
              <a:rPr lang="en-US" altLang="zh-CN" dirty="0"/>
              <a:t>IP</a:t>
            </a:r>
            <a:r>
              <a:rPr lang="zh-CN" altLang="en-US" dirty="0"/>
              <a:t>和端口都要限制，只能是应用服务器</a:t>
            </a:r>
            <a:r>
              <a:rPr lang="en-US" altLang="zh-CN" dirty="0"/>
              <a:t>IP</a:t>
            </a:r>
            <a:r>
              <a:rPr lang="zh-CN" altLang="en-US" dirty="0"/>
              <a:t>访问，而且只能是</a:t>
            </a:r>
            <a:r>
              <a:rPr lang="en-US" altLang="zh-CN" dirty="0"/>
              <a:t>1521</a:t>
            </a:r>
            <a:r>
              <a:rPr lang="zh-CN" altLang="en-US" dirty="0"/>
              <a:t>端口。</a:t>
            </a:r>
            <a:endParaRPr lang="en-US" altLang="zh-CN" dirty="0"/>
          </a:p>
          <a:p>
            <a:r>
              <a:rPr lang="zh-CN" altLang="en-US" dirty="0"/>
              <a:t>如果</a:t>
            </a:r>
            <a:r>
              <a:rPr lang="zh-CN" altLang="en-US" dirty="0" smtClean="0"/>
              <a:t>我们能</a:t>
            </a:r>
            <a:r>
              <a:rPr lang="zh-CN" altLang="en-US" dirty="0"/>
              <a:t>做到了，挨博拉病毒是没法搞进来的。从挨博拉病毒的特性我们得知，他主要是通过</a:t>
            </a:r>
            <a:r>
              <a:rPr lang="en-US" altLang="zh-CN" dirty="0"/>
              <a:t>445</a:t>
            </a:r>
            <a:r>
              <a:rPr lang="zh-CN" altLang="en-US" dirty="0"/>
              <a:t>端口入侵的。我们的防火墙如果不给这个端口进来，它就没有办法搞我们。</a:t>
            </a:r>
            <a:endParaRPr lang="en-US" altLang="zh-CN" dirty="0"/>
          </a:p>
          <a:p>
            <a:endParaRPr lang="en-US" altLang="zh-CN" dirty="0"/>
          </a:p>
          <a:p>
            <a:r>
              <a:rPr lang="zh-CN" altLang="en-US" dirty="0"/>
              <a:t>但很可惜</a:t>
            </a:r>
            <a:r>
              <a:rPr lang="en-US" altLang="zh-CN" dirty="0"/>
              <a:t>,</a:t>
            </a:r>
            <a:r>
              <a:rPr lang="zh-CN" altLang="en-US" dirty="0"/>
              <a:t>大家都贪方便，我们</a:t>
            </a:r>
            <a:r>
              <a:rPr lang="zh-CN" altLang="en-US" dirty="0" smtClean="0"/>
              <a:t>的服务器</a:t>
            </a:r>
            <a:r>
              <a:rPr lang="zh-CN" altLang="en-US" dirty="0"/>
              <a:t>大部分都是关闭了防火墙，当地的上层网络又不设防，完全是裸奔嘛，所以才被病毒入侵。</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控制面版</a:t>
            </a:r>
            <a:r>
              <a:rPr lang="en-US" altLang="zh-CN" dirty="0">
                <a:sym typeface="Wingdings" panose="05000000000000000000" pitchFamily="2" charset="2"/>
              </a:rPr>
              <a:t>Windows</a:t>
            </a:r>
            <a:r>
              <a:rPr lang="zh-CN" altLang="en-US" dirty="0">
                <a:sym typeface="Wingdings" panose="05000000000000000000" pitchFamily="2" charset="2"/>
              </a:rPr>
              <a:t>防火墙</a:t>
            </a:r>
            <a:r>
              <a:rPr lang="en-US" altLang="zh-CN" dirty="0">
                <a:sym typeface="Wingdings" panose="05000000000000000000" pitchFamily="2" charset="2"/>
              </a:rPr>
              <a:t></a:t>
            </a:r>
            <a:r>
              <a:rPr lang="zh-CN" altLang="en-US" baseline="0" dirty="0">
                <a:sym typeface="Wingdings" panose="05000000000000000000" pitchFamily="2" charset="2"/>
              </a:rPr>
              <a:t>打开或关闭</a:t>
            </a:r>
            <a:r>
              <a:rPr lang="en-US" altLang="zh-CN" baseline="0" dirty="0">
                <a:sym typeface="Wingdings" panose="05000000000000000000" pitchFamily="2" charset="2"/>
              </a:rPr>
              <a:t>windows</a:t>
            </a:r>
            <a:r>
              <a:rPr lang="zh-CN" altLang="en-US" baseline="0" dirty="0">
                <a:sym typeface="Wingdings" panose="05000000000000000000" pitchFamily="2" charset="2"/>
              </a:rPr>
              <a:t>防火墙</a:t>
            </a:r>
            <a:r>
              <a:rPr lang="en-US" altLang="zh-CN" baseline="0" dirty="0">
                <a:sym typeface="Wingdings" panose="05000000000000000000" pitchFamily="2" charset="2"/>
              </a:rPr>
              <a:t></a:t>
            </a:r>
            <a:r>
              <a:rPr lang="zh-CN" altLang="en-US" baseline="0" dirty="0">
                <a:sym typeface="Wingdings" panose="05000000000000000000" pitchFamily="2" charset="2"/>
              </a:rPr>
              <a:t>选择启动</a:t>
            </a:r>
            <a:r>
              <a:rPr lang="en-US" altLang="zh-CN" baseline="0" dirty="0">
                <a:sym typeface="Wingdings" panose="05000000000000000000" pitchFamily="2" charset="2"/>
              </a:rPr>
              <a:t>windows</a:t>
            </a:r>
            <a:r>
              <a:rPr lang="zh-CN" altLang="en-US" baseline="0" dirty="0">
                <a:sym typeface="Wingdings" panose="05000000000000000000" pitchFamily="2" charset="2"/>
              </a:rPr>
              <a:t>防火墙</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1234440" rtl="0" eaLnBrk="1" fontAlgn="auto" latinLnBrk="0" hangingPunct="1">
              <a:lnSpc>
                <a:spcPct val="100000"/>
              </a:lnSpc>
              <a:spcBef>
                <a:spcPts val="0"/>
              </a:spcBef>
              <a:spcAft>
                <a:spcPts val="0"/>
              </a:spcAft>
              <a:buClrTx/>
              <a:buSzTx/>
              <a:buFontTx/>
              <a:buNone/>
              <a:defRPr/>
            </a:pPr>
            <a:r>
              <a:rPr lang="zh-CN" altLang="en-US" dirty="0"/>
              <a:t>控制面版</a:t>
            </a:r>
            <a:r>
              <a:rPr lang="en-US" altLang="zh-CN" dirty="0">
                <a:sym typeface="Wingdings" panose="05000000000000000000" pitchFamily="2" charset="2"/>
              </a:rPr>
              <a:t>Windows</a:t>
            </a:r>
            <a:r>
              <a:rPr lang="zh-CN" altLang="en-US" dirty="0">
                <a:sym typeface="Wingdings" panose="05000000000000000000" pitchFamily="2" charset="2"/>
              </a:rPr>
              <a:t>防火墙</a:t>
            </a:r>
            <a:r>
              <a:rPr lang="en-US" altLang="zh-CN" dirty="0">
                <a:sym typeface="Wingdings" panose="05000000000000000000" pitchFamily="2" charset="2"/>
              </a:rPr>
              <a:t></a:t>
            </a:r>
            <a:r>
              <a:rPr lang="zh-CN" altLang="en-US" dirty="0">
                <a:sym typeface="Wingdings" panose="05000000000000000000" pitchFamily="2" charset="2"/>
              </a:rPr>
              <a:t>高级设置</a:t>
            </a:r>
            <a:r>
              <a:rPr lang="en-US" altLang="zh-CN" dirty="0">
                <a:sym typeface="Wingdings" panose="05000000000000000000" pitchFamily="2" charset="2"/>
              </a:rPr>
              <a:t></a:t>
            </a:r>
            <a:r>
              <a:rPr lang="zh-CN" altLang="en-US" dirty="0">
                <a:sym typeface="Wingdings" panose="05000000000000000000" pitchFamily="2" charset="2"/>
              </a:rPr>
              <a:t>入站规则</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推荐两本书给大家，第一本书名叫</a:t>
            </a:r>
            <a:r>
              <a:rPr lang="en-US" altLang="zh-CN" dirty="0"/>
              <a:t>《</a:t>
            </a:r>
            <a:r>
              <a:rPr lang="zh-CN" altLang="en-US" dirty="0"/>
              <a:t>收获，不止</a:t>
            </a:r>
            <a:r>
              <a:rPr lang="en-US" altLang="zh-CN" dirty="0"/>
              <a:t>Oracle》</a:t>
            </a:r>
            <a:r>
              <a:rPr lang="zh-CN" altLang="en-US" dirty="0"/>
              <a:t>，书中用生活中的一些例子与</a:t>
            </a:r>
            <a:r>
              <a:rPr lang="en-US" altLang="zh-CN" dirty="0"/>
              <a:t>Oracle</a:t>
            </a:r>
            <a:r>
              <a:rPr lang="zh-CN" altLang="en-US" dirty="0"/>
              <a:t>结合在一起，通俗易懂，作者还非常幽默，建议大家买来看一下。</a:t>
            </a:r>
            <a:endParaRPr lang="en-US" altLang="zh-CN" dirty="0"/>
          </a:p>
          <a:p>
            <a:r>
              <a:rPr lang="zh-CN" altLang="en-US" dirty="0"/>
              <a:t>学习好</a:t>
            </a:r>
            <a:r>
              <a:rPr lang="en-US" altLang="zh-CN" dirty="0"/>
              <a:t>Oracle</a:t>
            </a:r>
            <a:r>
              <a:rPr lang="zh-CN" altLang="en-US" dirty="0"/>
              <a:t>的结构系统才能走得更远。</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第二本是</a:t>
            </a:r>
            <a:r>
              <a:rPr lang="en-US" altLang="zh-CN" dirty="0"/>
              <a:t>《Oracle</a:t>
            </a:r>
            <a:r>
              <a:rPr lang="zh-CN" altLang="en-US" dirty="0"/>
              <a:t>数据库管理与优化宝典</a:t>
            </a:r>
            <a:r>
              <a:rPr lang="en-US" altLang="zh-CN" dirty="0"/>
              <a:t>》</a:t>
            </a:r>
            <a:r>
              <a:rPr lang="zh-CN" altLang="en-US" dirty="0"/>
              <a:t>，平时当作字典来用。</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61B18-8876-4120-B662-E27EB1A2D4B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今天培训有三个主题，</a:t>
            </a:r>
            <a:endParaRPr lang="en-US" altLang="zh-CN" dirty="0"/>
          </a:p>
          <a:p>
            <a:r>
              <a:rPr lang="zh-CN" altLang="en-US" dirty="0"/>
              <a:t>第一个是</a:t>
            </a:r>
            <a:r>
              <a:rPr lang="en-US" altLang="zh-CN" dirty="0"/>
              <a:t>Oracle</a:t>
            </a:r>
            <a:r>
              <a:rPr lang="zh-CN" altLang="en-US" dirty="0"/>
              <a:t>容灾，我会讲三个方案来，讲明白的原理和优缺点。</a:t>
            </a:r>
            <a:endParaRPr lang="en-US" altLang="zh-CN" dirty="0"/>
          </a:p>
          <a:p>
            <a:r>
              <a:rPr lang="zh-CN" altLang="en-US" dirty="0"/>
              <a:t>第二个是故障与恢复，我会讲一个案例，主要是讲方法与思路。</a:t>
            </a:r>
            <a:endParaRPr lang="en-US" altLang="zh-CN" dirty="0"/>
          </a:p>
          <a:p>
            <a:r>
              <a:rPr lang="zh-CN" altLang="en-US" dirty="0"/>
              <a:t>第三个是网络安全与防护，主要是讲防火墙的作用与设置。</a:t>
            </a:r>
            <a:endParaRPr lang="zh-CN" altLang="en-US" dirty="0"/>
          </a:p>
        </p:txBody>
      </p:sp>
      <p:sp>
        <p:nvSpPr>
          <p:cNvPr id="4" name="灯片编号占位符 3"/>
          <p:cNvSpPr>
            <a:spLocks noGrp="1"/>
          </p:cNvSpPr>
          <p:nvPr>
            <p:ph type="sldNum" sz="quarter" idx="10"/>
          </p:nvPr>
        </p:nvSpPr>
        <p:spPr/>
        <p:txBody>
          <a:bodyPr/>
          <a:lstStyle/>
          <a:p>
            <a:fld id="{BD2E8203-EB08-4F0D-830A-C288DDF96F6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234440" rtl="0" eaLnBrk="1" fontAlgn="auto" latinLnBrk="0" hangingPunct="1">
              <a:lnSpc>
                <a:spcPct val="100000"/>
              </a:lnSpc>
              <a:spcBef>
                <a:spcPts val="0"/>
              </a:spcBef>
              <a:spcAft>
                <a:spcPts val="0"/>
              </a:spcAft>
              <a:buClrTx/>
              <a:buSzTx/>
              <a:buFontTx/>
              <a:buNone/>
              <a:defRPr/>
            </a:pPr>
            <a:r>
              <a:rPr lang="zh-CN" altLang="en-US" dirty="0"/>
              <a:t>下一页</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123444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latin typeface="+mn-lt"/>
                <a:ea typeface="+mn-ea"/>
                <a:cs typeface="+mn-cs"/>
              </a:rPr>
              <a:t>容灾，并不是简单的本机数据备份，因为本地机器出问题后你的备份文件同样受损。</a:t>
            </a:r>
            <a:endParaRPr lang="zh-CN" altLang="en-US" sz="1600" kern="1200" dirty="0">
              <a:solidFill>
                <a:schemeClr val="tx1"/>
              </a:solidFill>
              <a:latin typeface="+mn-lt"/>
              <a:ea typeface="+mn-ea"/>
              <a:cs typeface="+mn-cs"/>
            </a:endParaRPr>
          </a:p>
          <a:p>
            <a:r>
              <a:rPr lang="zh-CN" altLang="en-US" dirty="0"/>
              <a:t>容灾系统是指在相隔较远的异地，建立两套或多套功能相同的信息系统（如果不能异地致少也是两台不同的机器），互相之间可以进行健康状态监视和功能切换，当一处系统因意外停止工作时，如病毒、火灾或地震等，整个应用系统可以切换到另一处，使得该系统功能可以继续正常工作，称之为“容灾”。</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容灾最主要就是</a:t>
            </a:r>
            <a:r>
              <a:rPr lang="en-US" altLang="zh-CN" dirty="0" err="1"/>
              <a:t>GoldenGate</a:t>
            </a:r>
            <a:r>
              <a:rPr lang="zh-CN" altLang="en-US" dirty="0"/>
              <a:t>了，也是今天主要讲的内容。第二种是触发器，第三种是</a:t>
            </a:r>
            <a:r>
              <a:rPr lang="en-US" altLang="zh-CN" dirty="0" err="1"/>
              <a:t>Rman</a:t>
            </a:r>
            <a:r>
              <a:rPr lang="zh-CN" altLang="en-US" dirty="0"/>
              <a:t>，第四是其它的方案。</a:t>
            </a:r>
            <a:endParaRPr lang="zh-CN" altLang="en-US" dirty="0"/>
          </a:p>
        </p:txBody>
      </p:sp>
      <p:sp>
        <p:nvSpPr>
          <p:cNvPr id="4" name="灯片编号占位符 3"/>
          <p:cNvSpPr>
            <a:spLocks noGrp="1"/>
          </p:cNvSpPr>
          <p:nvPr>
            <p:ph type="sldNum" sz="quarter" idx="10"/>
          </p:nvPr>
        </p:nvSpPr>
        <p:spPr/>
        <p:txBody>
          <a:bodyPr/>
          <a:lstStyle/>
          <a:p>
            <a:fld id="{BD2E8203-EB08-4F0D-830A-C288DDF96F6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dirty="0"/>
              <a:t>在讲</a:t>
            </a:r>
            <a:r>
              <a:rPr lang="en-US" altLang="zh-CN" dirty="0" err="1"/>
              <a:t>GoldenGate</a:t>
            </a:r>
            <a:r>
              <a:rPr lang="zh-CN" altLang="en-US" dirty="0"/>
              <a:t>之前先要理解一下</a:t>
            </a:r>
            <a:r>
              <a:rPr lang="en-US" altLang="zh-CN" dirty="0"/>
              <a:t>Oracle</a:t>
            </a:r>
            <a:r>
              <a:rPr lang="zh-CN" altLang="en-US" dirty="0"/>
              <a:t>的数据写入机制。普遍人认为</a:t>
            </a:r>
            <a:r>
              <a:rPr lang="en-US" altLang="zh-CN" dirty="0"/>
              <a:t>Oracle</a:t>
            </a:r>
            <a:r>
              <a:rPr lang="zh-CN" altLang="en-US" dirty="0"/>
              <a:t>写入数据是上图所示，人仔代表是客户端，一提交，数据直接就到数据库了。其实它内部并不是那么简单，如果这种直来直往的做法一旦断电就会造成数据丢失。</a:t>
            </a:r>
            <a:endParaRPr lang="en-US" altLang="zh-CN" dirty="0"/>
          </a:p>
          <a:p>
            <a:r>
              <a:rPr lang="zh-CN" altLang="en-US" dirty="0"/>
              <a:t>例如银行存钱，存进去的一瞬间，机房断电了，数据库没有反馈是否成功，</a:t>
            </a:r>
            <a:r>
              <a:rPr lang="zh-CN" altLang="en-US" baseline="0" dirty="0"/>
              <a:t>那么对应存钱的人来说，</a:t>
            </a:r>
            <a:r>
              <a:rPr lang="zh-CN" altLang="en-US" dirty="0"/>
              <a:t>究竟是存进去了还是没有存进去，鬼知道。</a:t>
            </a:r>
            <a:endParaRPr lang="en-US" altLang="zh-CN" dirty="0"/>
          </a:p>
          <a:p>
            <a:endParaRPr lang="en-US" altLang="zh-CN" dirty="0"/>
          </a:p>
          <a:p>
            <a:r>
              <a:rPr lang="zh-CN" altLang="en-US" dirty="0"/>
              <a:t>那么，</a:t>
            </a:r>
            <a:r>
              <a:rPr lang="en-US" altLang="zh-CN" dirty="0"/>
              <a:t>Oracle</a:t>
            </a:r>
            <a:r>
              <a:rPr lang="zh-CN" altLang="en-US" dirty="0"/>
              <a:t>是怎样解决的呢，就是利用重做日志（</a:t>
            </a:r>
            <a:r>
              <a:rPr lang="en-US" altLang="zh-CN" dirty="0"/>
              <a:t>REDO</a:t>
            </a:r>
            <a:r>
              <a:rPr lang="zh-CN" altLang="en-US" dirty="0"/>
              <a:t>），也叫</a:t>
            </a:r>
            <a:r>
              <a:rPr lang="en-US" altLang="zh-CN" dirty="0" err="1"/>
              <a:t>ang</a:t>
            </a:r>
            <a:r>
              <a:rPr lang="zh-CN" altLang="en-US" dirty="0"/>
              <a:t>度表空间，右手机这个图。</a:t>
            </a:r>
            <a:endParaRPr lang="en-US" altLang="zh-CN" dirty="0"/>
          </a:p>
          <a:p>
            <a:endParaRPr lang="en-US" altLang="zh-CN" dirty="0"/>
          </a:p>
          <a:p>
            <a:r>
              <a:rPr lang="en-US" altLang="zh-CN" dirty="0"/>
              <a:t>Oracle</a:t>
            </a:r>
            <a:r>
              <a:rPr lang="zh-CN" altLang="en-US" dirty="0"/>
              <a:t>通过</a:t>
            </a:r>
            <a:r>
              <a:rPr lang="en-US" altLang="zh-CN" dirty="0"/>
              <a:t>Redo</a:t>
            </a:r>
            <a:r>
              <a:rPr lang="zh-CN" altLang="en-US" dirty="0"/>
              <a:t>来保证数据库的事务可以被重演，从而使得在故障之后，数据可以被恢复，</a:t>
            </a:r>
            <a:r>
              <a:rPr lang="en-US" altLang="zh-CN" dirty="0"/>
              <a:t>Redo</a:t>
            </a:r>
            <a:r>
              <a:rPr lang="zh-CN" altLang="en-US" dirty="0"/>
              <a:t>对于</a:t>
            </a:r>
            <a:r>
              <a:rPr lang="en-US" altLang="zh-CN" dirty="0"/>
              <a:t>Oracle</a:t>
            </a:r>
            <a:r>
              <a:rPr lang="zh-CN" altLang="en-US" dirty="0"/>
              <a:t>数据库来说至关重要。所有数据写入数据之前都先通过</a:t>
            </a:r>
            <a:r>
              <a:rPr lang="en-US" altLang="zh-CN" dirty="0" err="1"/>
              <a:t>ang</a:t>
            </a:r>
            <a:r>
              <a:rPr lang="zh-CN" altLang="en-US" dirty="0"/>
              <a:t>度表空间来调度，结合高速缓存把记录刷到</a:t>
            </a:r>
            <a:r>
              <a:rPr lang="en-US" altLang="zh-CN" dirty="0"/>
              <a:t>oracle</a:t>
            </a:r>
            <a:r>
              <a:rPr lang="zh-CN" altLang="en-US" dirty="0"/>
              <a:t>数据文件中。</a:t>
            </a:r>
            <a:endParaRPr lang="en-US" altLang="zh-CN" dirty="0"/>
          </a:p>
          <a:p>
            <a:endParaRPr lang="en-US" altLang="zh-CN" dirty="0"/>
          </a:p>
          <a:p>
            <a:r>
              <a:rPr lang="zh-CN" altLang="en-US" dirty="0"/>
              <a:t>既然这样，我们想，是不是可以通过监视</a:t>
            </a:r>
            <a:r>
              <a:rPr lang="en-US" altLang="zh-CN" dirty="0" err="1"/>
              <a:t>ang</a:t>
            </a:r>
            <a:r>
              <a:rPr lang="zh-CN" altLang="en-US" dirty="0"/>
              <a:t>度表空间的变</a:t>
            </a:r>
            <a:r>
              <a:rPr lang="zh-CN" altLang="en-US" baseline="0" dirty="0"/>
              <a:t>化</a:t>
            </a:r>
            <a:r>
              <a:rPr lang="zh-CN" altLang="en-US" dirty="0"/>
              <a:t>，同时把变化的信息提取出来，放到异地数据库进行重演，达到远程备份的目的。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下面开始介绍</a:t>
            </a:r>
            <a:r>
              <a:rPr lang="en-US" altLang="zh-CN" dirty="0" err="1"/>
              <a:t>GoldenGate</a:t>
            </a:r>
            <a:r>
              <a:rPr lang="zh-CN" altLang="en-US" dirty="0"/>
              <a:t>容灾备份软件。</a:t>
            </a:r>
            <a:r>
              <a:rPr lang="en-US" sz="1600" dirty="0" err="1">
                <a:latin typeface="微软雅黑" panose="020B0503020204020204" pitchFamily="34" charset="-122"/>
                <a:ea typeface="微软雅黑" panose="020B0503020204020204" pitchFamily="34" charset="-122"/>
              </a:rPr>
              <a:t>GoldenGate</a:t>
            </a:r>
            <a:r>
              <a:rPr lang="zh-CN" altLang="en-US" sz="1600" dirty="0">
                <a:latin typeface="微软雅黑" panose="020B0503020204020204" pitchFamily="34" charset="-122"/>
                <a:ea typeface="微软雅黑" panose="020B0503020204020204" pitchFamily="34" charset="-122"/>
              </a:rPr>
              <a:t>软件是一种基于日志复制备份软件，它通过解析源端数据库在线日志或归档日志（也就是</a:t>
            </a:r>
            <a:r>
              <a:rPr lang="en-US" altLang="zh-CN" sz="1600" dirty="0" err="1">
                <a:latin typeface="微软雅黑" panose="020B0503020204020204" pitchFamily="34" charset="-122"/>
                <a:ea typeface="微软雅黑" panose="020B0503020204020204" pitchFamily="34" charset="-122"/>
              </a:rPr>
              <a:t>ang</a:t>
            </a:r>
            <a:r>
              <a:rPr lang="zh-CN" altLang="en-US" sz="1600" dirty="0">
                <a:latin typeface="微软雅黑" panose="020B0503020204020204" pitchFamily="34" charset="-122"/>
                <a:ea typeface="微软雅黑" panose="020B0503020204020204" pitchFamily="34" charset="-122"/>
              </a:rPr>
              <a:t>度表空间）获得数据的增量变化，再将这些变化应用到目标数据库，从而实现源端数据库与目标端数据库同步。</a:t>
            </a:r>
            <a:r>
              <a:rPr lang="en-US" sz="1600" dirty="0" err="1">
                <a:latin typeface="微软雅黑" panose="020B0503020204020204" pitchFamily="34" charset="-122"/>
                <a:ea typeface="微软雅黑" panose="020B0503020204020204" pitchFamily="34" charset="-122"/>
              </a:rPr>
              <a:t>GoldenGate</a:t>
            </a:r>
            <a:r>
              <a:rPr lang="zh-CN" altLang="en-US" sz="1600" dirty="0">
                <a:latin typeface="微软雅黑" panose="020B0503020204020204" pitchFamily="34" charset="-122"/>
                <a:ea typeface="微软雅黑" panose="020B0503020204020204" pitchFamily="34" charset="-122"/>
              </a:rPr>
              <a:t>只提取其中数据的变化如增、删、改操作，并将相关信息存放在源端队列文件中，再利用传输进程将队列文件通过</a:t>
            </a:r>
            <a:r>
              <a:rPr lang="en-US" sz="1600" dirty="0">
                <a:latin typeface="微软雅黑" panose="020B0503020204020204" pitchFamily="34" charset="-122"/>
                <a:ea typeface="微软雅黑" panose="020B0503020204020204" pitchFamily="34" charset="-122"/>
              </a:rPr>
              <a:t>TCP/IP</a:t>
            </a:r>
            <a:r>
              <a:rPr lang="zh-CN" altLang="en-US" sz="1600" dirty="0">
                <a:latin typeface="微软雅黑" panose="020B0503020204020204" pitchFamily="34" charset="-122"/>
                <a:ea typeface="微软雅黑" panose="020B0503020204020204" pitchFamily="34" charset="-122"/>
              </a:rPr>
              <a:t>投递到目标系统。</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看图说流程。</a:t>
            </a:r>
            <a:endParaRPr lang="zh-CN" altLang="en-US" dirty="0"/>
          </a:p>
        </p:txBody>
      </p:sp>
      <p:sp>
        <p:nvSpPr>
          <p:cNvPr id="4" name="灯片编号占位符 3"/>
          <p:cNvSpPr>
            <a:spLocks noGrp="1"/>
          </p:cNvSpPr>
          <p:nvPr>
            <p:ph type="sldNum" sz="quarter" idx="10"/>
          </p:nvPr>
        </p:nvSpPr>
        <p:spPr/>
        <p:txBody>
          <a:bodyPr/>
          <a:lstStyle/>
          <a:p>
            <a:fld id="{5588EDA8-AA38-4EC8-A4A2-C9E52DD3CCD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8313" y="685800"/>
            <a:ext cx="5921375" cy="3429000"/>
          </a:xfrm>
        </p:spPr>
      </p:sp>
      <p:sp>
        <p:nvSpPr>
          <p:cNvPr id="3" name="备注占位符 2"/>
          <p:cNvSpPr>
            <a:spLocks noGrp="1"/>
          </p:cNvSpPr>
          <p:nvPr>
            <p:ph type="body" idx="1"/>
          </p:nvPr>
        </p:nvSpPr>
        <p:spPr/>
        <p:txBody>
          <a:bodyPr/>
          <a:lstStyle/>
          <a:p>
            <a:pPr marL="0" marR="0" indent="0" algn="l" defTabSz="1234440" rtl="0" eaLnBrk="1" fontAlgn="auto" latinLnBrk="0" hangingPunct="1">
              <a:lnSpc>
                <a:spcPct val="100000"/>
              </a:lnSpc>
              <a:spcBef>
                <a:spcPts val="0"/>
              </a:spcBef>
              <a:spcAft>
                <a:spcPts val="0"/>
              </a:spcAft>
              <a:buClrTx/>
              <a:buSzTx/>
              <a:buFontTx/>
              <a:buNone/>
              <a:defRPr/>
            </a:pPr>
            <a:r>
              <a:rPr lang="en-US" sz="1600" kern="1200" dirty="0">
                <a:solidFill>
                  <a:schemeClr val="tx1"/>
                </a:solidFill>
                <a:latin typeface="+mn-lt"/>
                <a:ea typeface="+mn-ea"/>
                <a:cs typeface="+mn-cs"/>
              </a:rPr>
              <a:t>【</a:t>
            </a:r>
            <a:r>
              <a:rPr lang="zh-CN" altLang="en-US" sz="1600" kern="1200" dirty="0">
                <a:solidFill>
                  <a:schemeClr val="tx1"/>
                </a:solidFill>
                <a:latin typeface="+mn-lt"/>
                <a:ea typeface="+mn-ea"/>
                <a:cs typeface="+mn-cs"/>
              </a:rPr>
              <a:t>数据一致性</a:t>
            </a:r>
            <a:r>
              <a:rPr lang="en-US" sz="1600" kern="1200" dirty="0">
                <a:solidFill>
                  <a:schemeClr val="tx1"/>
                </a:solidFill>
                <a:latin typeface="+mn-lt"/>
                <a:ea typeface="+mn-ea"/>
                <a:cs typeface="+mn-cs"/>
              </a:rPr>
              <a:t>】</a:t>
            </a:r>
            <a:r>
              <a:rPr lang="zh-CN" altLang="en-US" sz="1600" kern="1200" dirty="0">
                <a:solidFill>
                  <a:schemeClr val="tx1"/>
                </a:solidFill>
                <a:latin typeface="+mn-lt"/>
                <a:ea typeface="+mn-ea"/>
                <a:cs typeface="+mn-cs"/>
              </a:rPr>
              <a:t>在灾备数据库应用复制数据库交易的顺序与在生产中心数据库上的顺序相同，并且按照相同的事务环境提交，确保在目标系统上数据的完整性和读一致性，为实时查询和事务处理创造了条件。</a:t>
            </a:r>
            <a:endParaRPr lang="en-US" altLang="zh-CN" sz="1600" kern="1200" dirty="0">
              <a:solidFill>
                <a:schemeClr val="tx1"/>
              </a:solidFill>
              <a:latin typeface="+mn-lt"/>
              <a:ea typeface="+mn-ea"/>
              <a:cs typeface="+mn-cs"/>
            </a:endParaRPr>
          </a:p>
          <a:p>
            <a:pPr marL="0" marR="0" indent="0" algn="l" defTabSz="1234440" rtl="0" eaLnBrk="1" fontAlgn="auto" latinLnBrk="0" hangingPunct="1">
              <a:lnSpc>
                <a:spcPct val="100000"/>
              </a:lnSpc>
              <a:spcBef>
                <a:spcPts val="0"/>
              </a:spcBef>
              <a:spcAft>
                <a:spcPts val="0"/>
              </a:spcAft>
              <a:buClrTx/>
              <a:buSzTx/>
              <a:buFontTx/>
              <a:buNone/>
              <a:defRPr/>
            </a:pPr>
            <a:r>
              <a:rPr lang="en-US" sz="1600" kern="1200" dirty="0">
                <a:solidFill>
                  <a:schemeClr val="tx1"/>
                </a:solidFill>
                <a:latin typeface="+mn-lt"/>
                <a:ea typeface="+mn-ea"/>
                <a:cs typeface="+mn-cs"/>
              </a:rPr>
              <a:t>【</a:t>
            </a:r>
            <a:r>
              <a:rPr lang="zh-CN" altLang="en-US" sz="1600" kern="1200" dirty="0">
                <a:solidFill>
                  <a:schemeClr val="tx1"/>
                </a:solidFill>
                <a:latin typeface="+mn-lt"/>
                <a:ea typeface="+mn-ea"/>
                <a:cs typeface="+mn-cs"/>
              </a:rPr>
              <a:t>保障数据无丢失</a:t>
            </a:r>
            <a:r>
              <a:rPr lang="en-US" sz="1600" kern="1200" dirty="0">
                <a:solidFill>
                  <a:schemeClr val="tx1"/>
                </a:solidFill>
                <a:latin typeface="+mn-lt"/>
                <a:ea typeface="+mn-ea"/>
                <a:cs typeface="+mn-cs"/>
              </a:rPr>
              <a:t>】</a:t>
            </a:r>
            <a:r>
              <a:rPr lang="en-US" sz="1600" kern="1200" dirty="0" err="1">
                <a:solidFill>
                  <a:schemeClr val="tx1"/>
                </a:solidFill>
                <a:latin typeface="+mn-lt"/>
                <a:ea typeface="+mn-ea"/>
                <a:cs typeface="+mn-cs"/>
              </a:rPr>
              <a:t>GoldenGate</a:t>
            </a:r>
            <a:r>
              <a:rPr lang="zh-CN" altLang="en-US" sz="1600" kern="1200" dirty="0">
                <a:solidFill>
                  <a:schemeClr val="tx1"/>
                </a:solidFill>
                <a:latin typeface="+mn-lt"/>
                <a:ea typeface="+mn-ea"/>
                <a:cs typeface="+mn-cs"/>
              </a:rPr>
              <a:t>的抽取和复制进程使用检查点机制记录完成复制的位置。对于抽取进程，它记录当前已经抽取日志的位置和写队列文件的位置；对于投递进程，它记录当前读取队列文件的位置。检查点机制可以保证在系统、网络或</a:t>
            </a:r>
            <a:r>
              <a:rPr lang="en-US" sz="1600" kern="1200" dirty="0" err="1">
                <a:solidFill>
                  <a:schemeClr val="tx1"/>
                </a:solidFill>
                <a:latin typeface="+mn-lt"/>
                <a:ea typeface="+mn-ea"/>
                <a:cs typeface="+mn-cs"/>
              </a:rPr>
              <a:t>GoldenGate</a:t>
            </a:r>
            <a:r>
              <a:rPr lang="zh-CN" altLang="en-US" sz="1600" kern="1200" dirty="0">
                <a:solidFill>
                  <a:schemeClr val="tx1"/>
                </a:solidFill>
                <a:latin typeface="+mn-lt"/>
                <a:ea typeface="+mn-ea"/>
                <a:cs typeface="+mn-cs"/>
              </a:rPr>
              <a:t>进程故障重启后数据无丢失。 </a:t>
            </a:r>
            <a:endParaRPr lang="en-US" altLang="zh-CN" sz="1600" kern="1200" dirty="0">
              <a:solidFill>
                <a:schemeClr val="tx1"/>
              </a:solidFill>
              <a:latin typeface="+mn-lt"/>
              <a:ea typeface="+mn-ea"/>
              <a:cs typeface="+mn-cs"/>
            </a:endParaRPr>
          </a:p>
          <a:p>
            <a:pPr marL="0" marR="0" indent="0" algn="l" defTabSz="1234440" rtl="0" eaLnBrk="1" fontAlgn="auto" latinLnBrk="0" hangingPunct="1">
              <a:lnSpc>
                <a:spcPct val="100000"/>
              </a:lnSpc>
              <a:spcBef>
                <a:spcPts val="0"/>
              </a:spcBef>
              <a:spcAft>
                <a:spcPts val="0"/>
              </a:spcAft>
              <a:buClrTx/>
              <a:buSzTx/>
              <a:buFontTx/>
              <a:buNone/>
              <a:defRPr/>
            </a:pPr>
            <a:r>
              <a:rPr lang="en-US" sz="1600" kern="1200" dirty="0">
                <a:solidFill>
                  <a:schemeClr val="tx1"/>
                </a:solidFill>
                <a:latin typeface="+mn-lt"/>
                <a:ea typeface="+mn-ea"/>
                <a:cs typeface="+mn-cs"/>
              </a:rPr>
              <a:t>【</a:t>
            </a:r>
            <a:r>
              <a:rPr lang="zh-CN" altLang="en-US" sz="1600" kern="1200" dirty="0">
                <a:solidFill>
                  <a:schemeClr val="tx1"/>
                </a:solidFill>
                <a:latin typeface="+mn-lt"/>
                <a:ea typeface="+mn-ea"/>
                <a:cs typeface="+mn-cs"/>
              </a:rPr>
              <a:t>可靠的数据传输</a:t>
            </a:r>
            <a:r>
              <a:rPr lang="en-US" sz="1600" kern="1200" dirty="0">
                <a:solidFill>
                  <a:schemeClr val="tx1"/>
                </a:solidFill>
                <a:latin typeface="+mn-lt"/>
                <a:ea typeface="+mn-ea"/>
                <a:cs typeface="+mn-cs"/>
              </a:rPr>
              <a:t>】</a:t>
            </a:r>
            <a:r>
              <a:rPr lang="en-US" sz="1600" kern="1200" dirty="0" err="1">
                <a:solidFill>
                  <a:schemeClr val="tx1"/>
                </a:solidFill>
                <a:latin typeface="+mn-lt"/>
                <a:ea typeface="+mn-ea"/>
                <a:cs typeface="+mn-cs"/>
              </a:rPr>
              <a:t>GoldenGate</a:t>
            </a:r>
            <a:r>
              <a:rPr lang="en-US" sz="1600" kern="1200" dirty="0">
                <a:solidFill>
                  <a:schemeClr val="tx1"/>
                </a:solidFill>
                <a:latin typeface="+mn-lt"/>
                <a:ea typeface="+mn-ea"/>
                <a:cs typeface="+mn-cs"/>
              </a:rPr>
              <a:t> </a:t>
            </a:r>
            <a:r>
              <a:rPr lang="zh-CN" altLang="en-US" sz="1600" kern="1200" dirty="0">
                <a:solidFill>
                  <a:schemeClr val="tx1"/>
                </a:solidFill>
                <a:latin typeface="+mn-lt"/>
                <a:ea typeface="+mn-ea"/>
                <a:cs typeface="+mn-cs"/>
              </a:rPr>
              <a:t>用应答机制传输交易数据，只有在得到确认消息后才认为数据传输完成，否则将自动重新传输数据，从而保证了抽取出的所有数据都能发送到备份端。数据传输过程中支持</a:t>
            </a:r>
            <a:r>
              <a:rPr lang="en-US" sz="1600" kern="1200" dirty="0">
                <a:solidFill>
                  <a:schemeClr val="tx1"/>
                </a:solidFill>
                <a:latin typeface="+mn-lt"/>
                <a:ea typeface="+mn-ea"/>
                <a:cs typeface="+mn-cs"/>
              </a:rPr>
              <a:t>128</a:t>
            </a:r>
            <a:r>
              <a:rPr lang="zh-CN" altLang="en-US" sz="1600" kern="1200" dirty="0">
                <a:solidFill>
                  <a:schemeClr val="tx1"/>
                </a:solidFill>
                <a:latin typeface="+mn-lt"/>
                <a:ea typeface="+mn-ea"/>
                <a:cs typeface="+mn-cs"/>
              </a:rPr>
              <a:t>位加密和数据压缩功能。</a:t>
            </a:r>
            <a:endParaRPr lang="en-US" sz="1600" kern="1200" dirty="0">
              <a:solidFill>
                <a:schemeClr val="tx1"/>
              </a:solidFill>
              <a:latin typeface="+mn-lt"/>
              <a:ea typeface="+mn-ea"/>
              <a:cs typeface="+mn-cs"/>
            </a:endParaRPr>
          </a:p>
          <a:p>
            <a:endParaRPr lang="en-US" altLang="zh-CN" dirty="0"/>
          </a:p>
          <a:p>
            <a:r>
              <a:rPr lang="zh-CN" altLang="en-US" dirty="0"/>
              <a:t>以上三个是他的优点，但它也有缺点。</a:t>
            </a:r>
            <a:endParaRPr lang="en-US" altLang="zh-CN" dirty="0"/>
          </a:p>
          <a:p>
            <a:pPr lvl="0"/>
            <a:r>
              <a:rPr lang="en-US" altLang="zh-CN" sz="1600" kern="1200" dirty="0">
                <a:solidFill>
                  <a:schemeClr val="tx1"/>
                </a:solidFill>
                <a:latin typeface="+mn-lt"/>
                <a:ea typeface="+mn-ea"/>
                <a:cs typeface="+mn-cs"/>
              </a:rPr>
              <a:t>1</a:t>
            </a:r>
            <a:r>
              <a:rPr lang="zh-CN" altLang="en-US" sz="1600" kern="1200" dirty="0">
                <a:solidFill>
                  <a:schemeClr val="tx1"/>
                </a:solidFill>
                <a:latin typeface="+mn-lt"/>
                <a:ea typeface="+mn-ea"/>
                <a:cs typeface="+mn-cs"/>
              </a:rPr>
              <a:t>、部署难度大。</a:t>
            </a:r>
            <a:endParaRPr lang="zh-CN" altLang="en-US" sz="1600" kern="1200" dirty="0">
              <a:solidFill>
                <a:schemeClr val="tx1"/>
              </a:solidFill>
              <a:latin typeface="+mn-lt"/>
              <a:ea typeface="+mn-ea"/>
              <a:cs typeface="+mn-cs"/>
            </a:endParaRPr>
          </a:p>
          <a:p>
            <a:pPr lvl="0"/>
            <a:r>
              <a:rPr lang="en-US" altLang="zh-CN" sz="1600" kern="1200" dirty="0">
                <a:solidFill>
                  <a:schemeClr val="tx1"/>
                </a:solidFill>
                <a:latin typeface="+mn-lt"/>
                <a:ea typeface="+mn-ea"/>
                <a:cs typeface="+mn-cs"/>
              </a:rPr>
              <a:t>2</a:t>
            </a:r>
            <a:r>
              <a:rPr lang="zh-CN" altLang="en-US" sz="1600" kern="1200" dirty="0">
                <a:solidFill>
                  <a:schemeClr val="tx1"/>
                </a:solidFill>
                <a:latin typeface="+mn-lt"/>
                <a:ea typeface="+mn-ea"/>
                <a:cs typeface="+mn-cs"/>
              </a:rPr>
              <a:t>、监控进程情况困难。</a:t>
            </a:r>
            <a:endParaRPr lang="zh-CN" altLang="en-US" sz="1600" kern="1200" dirty="0">
              <a:solidFill>
                <a:schemeClr val="tx1"/>
              </a:solidFill>
              <a:latin typeface="+mn-lt"/>
              <a:ea typeface="+mn-ea"/>
              <a:cs typeface="+mn-cs"/>
            </a:endParaRPr>
          </a:p>
          <a:p>
            <a:pPr lvl="0"/>
            <a:r>
              <a:rPr lang="en-US" altLang="zh-CN" sz="1600" kern="1200" dirty="0">
                <a:solidFill>
                  <a:schemeClr val="tx1"/>
                </a:solidFill>
                <a:latin typeface="+mn-lt"/>
                <a:ea typeface="+mn-ea"/>
                <a:cs typeface="+mn-cs"/>
              </a:rPr>
              <a:t>3</a:t>
            </a:r>
            <a:r>
              <a:rPr lang="zh-CN" altLang="en-US" sz="1600" kern="1200" dirty="0">
                <a:solidFill>
                  <a:schemeClr val="tx1"/>
                </a:solidFill>
                <a:latin typeface="+mn-lt"/>
                <a:ea typeface="+mn-ea"/>
                <a:cs typeface="+mn-cs"/>
              </a:rPr>
              <a:t>、目标端数据库</a:t>
            </a:r>
            <a:r>
              <a:rPr lang="en-US" sz="1600" kern="1200" dirty="0">
                <a:solidFill>
                  <a:schemeClr val="tx1"/>
                </a:solidFill>
                <a:latin typeface="+mn-lt"/>
                <a:ea typeface="+mn-ea"/>
                <a:cs typeface="+mn-cs"/>
              </a:rPr>
              <a:t>DML</a:t>
            </a:r>
            <a:r>
              <a:rPr lang="zh-CN" altLang="en-US" sz="1600" kern="1200" dirty="0">
                <a:solidFill>
                  <a:schemeClr val="tx1"/>
                </a:solidFill>
                <a:latin typeface="+mn-lt"/>
                <a:ea typeface="+mn-ea"/>
                <a:cs typeface="+mn-cs"/>
              </a:rPr>
              <a:t>语句开销大。</a:t>
            </a:r>
            <a:endParaRPr lang="zh-CN" altLang="en-US" sz="1600" kern="1200" dirty="0">
              <a:solidFill>
                <a:schemeClr val="tx1"/>
              </a:solidFill>
              <a:latin typeface="+mn-lt"/>
              <a:ea typeface="+mn-ea"/>
              <a:cs typeface="+mn-cs"/>
            </a:endParaRPr>
          </a:p>
          <a:p>
            <a:pPr lvl="0"/>
            <a:r>
              <a:rPr lang="en-US" altLang="zh-CN" sz="1600" kern="1200" dirty="0">
                <a:solidFill>
                  <a:schemeClr val="tx1"/>
                </a:solidFill>
                <a:latin typeface="+mn-lt"/>
                <a:ea typeface="+mn-ea"/>
                <a:cs typeface="+mn-cs"/>
              </a:rPr>
              <a:t>4</a:t>
            </a:r>
            <a:r>
              <a:rPr lang="zh-CN" altLang="en-US" sz="1600" kern="1200" dirty="0">
                <a:solidFill>
                  <a:schemeClr val="tx1"/>
                </a:solidFill>
                <a:latin typeface="+mn-lt"/>
                <a:ea typeface="+mn-ea"/>
                <a:cs typeface="+mn-cs"/>
              </a:rPr>
              <a:t>、目标端的表结构有局限性，必须依照源端表结构建表。</a:t>
            </a:r>
            <a:endParaRPr lang="zh-CN" altLang="en-US" sz="1600" kern="1200" dirty="0">
              <a:solidFill>
                <a:schemeClr val="tx1"/>
              </a:solidFill>
              <a:latin typeface="+mn-lt"/>
              <a:ea typeface="+mn-ea"/>
              <a:cs typeface="+mn-cs"/>
            </a:endParaRPr>
          </a:p>
          <a:p>
            <a:endParaRPr lang="en-US" altLang="zh-CN" dirty="0"/>
          </a:p>
          <a:p>
            <a:r>
              <a:rPr lang="zh-CN" altLang="en-US" dirty="0"/>
              <a:t>打开操作流程讲解，源端和目标端的配置方法，并讲一下注意事项。</a:t>
            </a:r>
            <a:endParaRPr lang="zh-CN" altLang="en-US" dirty="0"/>
          </a:p>
        </p:txBody>
      </p:sp>
      <p:sp>
        <p:nvSpPr>
          <p:cNvPr id="4" name="灯片编号占位符 3"/>
          <p:cNvSpPr>
            <a:spLocks noGrp="1"/>
          </p:cNvSpPr>
          <p:nvPr>
            <p:ph type="sldNum" sz="quarter" idx="10"/>
          </p:nvPr>
        </p:nvSpPr>
        <p:spPr/>
        <p:txBody>
          <a:bodyPr/>
          <a:lstStyle/>
          <a:p>
            <a:fld id="{A2784203-20BB-4E94-8778-90C0AA34F37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26081" y="2460839"/>
            <a:ext cx="11628914" cy="169801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2052161" y="4488921"/>
            <a:ext cx="9576753" cy="2024415"/>
          </a:xfrm>
        </p:spPr>
        <p:txBody>
          <a:bodyPr/>
          <a:lstStyle>
            <a:lvl1pPr marL="0" indent="0" algn="ctr">
              <a:buNone/>
              <a:defRPr>
                <a:solidFill>
                  <a:schemeClr val="tx1">
                    <a:tint val="75000"/>
                  </a:schemeClr>
                </a:solidFill>
              </a:defRPr>
            </a:lvl1pPr>
            <a:lvl2pPr marL="617220" indent="0" algn="ctr">
              <a:buNone/>
              <a:defRPr>
                <a:solidFill>
                  <a:schemeClr val="tx1">
                    <a:tint val="75000"/>
                  </a:schemeClr>
                </a:solidFill>
              </a:defRPr>
            </a:lvl2pPr>
            <a:lvl3pPr marL="1234440" indent="0" algn="ctr">
              <a:buNone/>
              <a:defRPr>
                <a:solidFill>
                  <a:schemeClr val="tx1">
                    <a:tint val="75000"/>
                  </a:schemeClr>
                </a:solidFill>
              </a:defRPr>
            </a:lvl3pPr>
            <a:lvl4pPr marL="1851660" indent="0" algn="ctr">
              <a:buNone/>
              <a:defRPr>
                <a:solidFill>
                  <a:schemeClr val="tx1">
                    <a:tint val="75000"/>
                  </a:schemeClr>
                </a:solidFill>
              </a:defRPr>
            </a:lvl4pPr>
            <a:lvl5pPr marL="2468880" indent="0" algn="ctr">
              <a:buNone/>
              <a:defRPr>
                <a:solidFill>
                  <a:schemeClr val="tx1">
                    <a:tint val="75000"/>
                  </a:schemeClr>
                </a:solidFill>
              </a:defRPr>
            </a:lvl5pPr>
            <a:lvl6pPr marL="3086100" indent="0" algn="ctr">
              <a:buNone/>
              <a:defRPr>
                <a:solidFill>
                  <a:schemeClr val="tx1">
                    <a:tint val="75000"/>
                  </a:schemeClr>
                </a:solidFill>
              </a:defRPr>
            </a:lvl6pPr>
            <a:lvl7pPr marL="3703320" indent="0" algn="ctr">
              <a:buNone/>
              <a:defRPr>
                <a:solidFill>
                  <a:schemeClr val="tx1">
                    <a:tint val="75000"/>
                  </a:schemeClr>
                </a:solidFill>
              </a:defRPr>
            </a:lvl7pPr>
            <a:lvl8pPr marL="4320540" indent="0" algn="ctr">
              <a:buNone/>
              <a:defRPr>
                <a:solidFill>
                  <a:schemeClr val="tx1">
                    <a:tint val="75000"/>
                  </a:schemeClr>
                </a:solidFill>
              </a:defRPr>
            </a:lvl8pPr>
            <a:lvl9pPr marL="493776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2ECB4F7-CDA6-4D6A-8231-574AF9D118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ECB4F7-CDA6-4D6A-8231-574AF9D118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4840167" y="366742"/>
            <a:ext cx="4605488" cy="780793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1023707" y="366742"/>
            <a:ext cx="13588442" cy="780793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2ECB4F7-CDA6-4D6A-8231-574AF9D118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ortfolio-2">
    <p:spTree>
      <p:nvGrpSpPr>
        <p:cNvPr id="1" name=""/>
        <p:cNvGrpSpPr/>
        <p:nvPr/>
      </p:nvGrpSpPr>
      <p:grpSpPr>
        <a:xfrm>
          <a:off x="0" y="0"/>
          <a:ext cx="0" cy="0"/>
          <a:chOff x="0" y="0"/>
          <a:chExt cx="0" cy="0"/>
        </a:xfrm>
      </p:grpSpPr>
      <p:sp>
        <p:nvSpPr>
          <p:cNvPr id="15" name="Picture Placeholder 13"/>
          <p:cNvSpPr>
            <a:spLocks noGrp="1"/>
          </p:cNvSpPr>
          <p:nvPr>
            <p:ph type="pic" sz="quarter" idx="11"/>
          </p:nvPr>
        </p:nvSpPr>
        <p:spPr>
          <a:xfrm>
            <a:off x="4248020" y="1599706"/>
            <a:ext cx="2600449" cy="2674378"/>
          </a:xfrm>
          <a:effectLst/>
        </p:spPr>
        <p:txBody>
          <a:bodyPr rtlCol="0">
            <a:normAutofit/>
          </a:bodyPr>
          <a:lstStyle>
            <a:lvl1pPr marL="0" indent="0">
              <a:buNone/>
              <a:defRPr sz="2000">
                <a:ln>
                  <a:noFill/>
                </a:ln>
                <a:solidFill>
                  <a:schemeClr val="tx1"/>
                </a:solidFill>
                <a:latin typeface="Lato Light"/>
                <a:cs typeface="Lato Light"/>
              </a:defRPr>
            </a:lvl1pPr>
          </a:lstStyle>
          <a:p>
            <a:pPr lvl="0"/>
            <a:endParaRPr lang="en-US" noProof="0" dirty="0"/>
          </a:p>
        </p:txBody>
      </p:sp>
      <p:sp>
        <p:nvSpPr>
          <p:cNvPr id="17" name="Picture Placeholder 13"/>
          <p:cNvSpPr>
            <a:spLocks noGrp="1"/>
          </p:cNvSpPr>
          <p:nvPr>
            <p:ph type="pic" sz="quarter" idx="13"/>
          </p:nvPr>
        </p:nvSpPr>
        <p:spPr>
          <a:xfrm>
            <a:off x="6923260" y="1611559"/>
            <a:ext cx="5268613" cy="5418397"/>
          </a:xfrm>
          <a:effectLst/>
        </p:spPr>
        <p:txBody>
          <a:bodyPr rtlCol="0">
            <a:normAutofit/>
          </a:bodyPr>
          <a:lstStyle>
            <a:lvl1pPr marL="0" indent="0">
              <a:buNone/>
              <a:defRPr sz="2000">
                <a:ln>
                  <a:noFill/>
                </a:ln>
                <a:solidFill>
                  <a:schemeClr val="tx1"/>
                </a:solidFill>
                <a:latin typeface="Lato Light"/>
                <a:cs typeface="Lato Light"/>
              </a:defRPr>
            </a:lvl1pPr>
          </a:lstStyle>
          <a:p>
            <a:pPr lvl="0"/>
            <a:endParaRPr lang="en-US" noProof="0" dirty="0"/>
          </a:p>
        </p:txBody>
      </p:sp>
      <p:sp>
        <p:nvSpPr>
          <p:cNvPr id="13" name="Picture Placeholder 13"/>
          <p:cNvSpPr>
            <a:spLocks noGrp="1"/>
          </p:cNvSpPr>
          <p:nvPr>
            <p:ph type="pic" sz="quarter" idx="16"/>
          </p:nvPr>
        </p:nvSpPr>
        <p:spPr>
          <a:xfrm>
            <a:off x="1568400" y="4355580"/>
            <a:ext cx="2600449" cy="2674380"/>
          </a:xfrm>
          <a:effectLst/>
        </p:spPr>
        <p:txBody>
          <a:bodyPr rtlCol="0">
            <a:normAutofit/>
          </a:bodyPr>
          <a:lstStyle>
            <a:lvl1pPr marL="0" indent="0">
              <a:buNone/>
              <a:defRPr sz="2000">
                <a:ln>
                  <a:noFill/>
                </a:ln>
                <a:solidFill>
                  <a:schemeClr val="tx1"/>
                </a:solidFill>
                <a:latin typeface="Lato Light"/>
                <a:cs typeface="Lato Light"/>
              </a:defRPr>
            </a:lvl1pPr>
          </a:lstStyle>
          <a:p>
            <a:pPr lvl="0"/>
            <a:endParaRPr lang="en-US" noProof="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080711" y="5090378"/>
            <a:ext cx="11628914" cy="1573323"/>
          </a:xfrm>
        </p:spPr>
        <p:txBody>
          <a:bodyPr anchor="t"/>
          <a:lstStyle>
            <a:lvl1pPr algn="l">
              <a:defRPr sz="54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1080711" y="3357523"/>
            <a:ext cx="11628914" cy="1732855"/>
          </a:xfrm>
        </p:spPr>
        <p:txBody>
          <a:bodyPr anchor="b"/>
          <a:lstStyle>
            <a:lvl1pPr marL="0" indent="0">
              <a:buNone/>
              <a:defRPr sz="2700">
                <a:solidFill>
                  <a:schemeClr val="tx1">
                    <a:tint val="75000"/>
                  </a:schemeClr>
                </a:solidFill>
              </a:defRPr>
            </a:lvl1pPr>
            <a:lvl2pPr marL="617220" indent="0">
              <a:buNone/>
              <a:defRPr sz="2400">
                <a:solidFill>
                  <a:schemeClr val="tx1">
                    <a:tint val="75000"/>
                  </a:schemeClr>
                </a:solidFill>
              </a:defRPr>
            </a:lvl2pPr>
            <a:lvl3pPr marL="1234440" indent="0">
              <a:buNone/>
              <a:defRPr sz="2200">
                <a:solidFill>
                  <a:schemeClr val="tx1">
                    <a:tint val="75000"/>
                  </a:schemeClr>
                </a:solidFill>
              </a:defRPr>
            </a:lvl3pPr>
            <a:lvl4pPr marL="1851660" indent="0">
              <a:buNone/>
              <a:defRPr sz="1900">
                <a:solidFill>
                  <a:schemeClr val="tx1">
                    <a:tint val="75000"/>
                  </a:schemeClr>
                </a:solidFill>
              </a:defRPr>
            </a:lvl4pPr>
            <a:lvl5pPr marL="2468880" indent="0">
              <a:buNone/>
              <a:defRPr sz="1900">
                <a:solidFill>
                  <a:schemeClr val="tx1">
                    <a:tint val="75000"/>
                  </a:schemeClr>
                </a:solidFill>
              </a:defRPr>
            </a:lvl5pPr>
            <a:lvl6pPr marL="3086100" indent="0">
              <a:buNone/>
              <a:defRPr sz="1900">
                <a:solidFill>
                  <a:schemeClr val="tx1">
                    <a:tint val="75000"/>
                  </a:schemeClr>
                </a:solidFill>
              </a:defRPr>
            </a:lvl6pPr>
            <a:lvl7pPr marL="3703320" indent="0">
              <a:buNone/>
              <a:defRPr sz="1900">
                <a:solidFill>
                  <a:schemeClr val="tx1">
                    <a:tint val="75000"/>
                  </a:schemeClr>
                </a:solidFill>
              </a:defRPr>
            </a:lvl7pPr>
            <a:lvl8pPr marL="4320540" indent="0">
              <a:buNone/>
              <a:defRPr sz="1900">
                <a:solidFill>
                  <a:schemeClr val="tx1">
                    <a:tint val="75000"/>
                  </a:schemeClr>
                </a:solidFill>
              </a:defRPr>
            </a:lvl8pPr>
            <a:lvl9pPr marL="4937760" indent="0">
              <a:buNone/>
              <a:defRPr sz="19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2ECB4F7-CDA6-4D6A-8231-574AF9D1186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023707" y="2134438"/>
            <a:ext cx="9096965" cy="6040239"/>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10348690" y="2134438"/>
            <a:ext cx="9096965" cy="6040239"/>
          </a:xfrm>
        </p:spPr>
        <p:txBody>
          <a:bodyPr/>
          <a:lstStyle>
            <a:lvl1pPr>
              <a:defRPr sz="38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2ECB4F7-CDA6-4D6A-8231-574AF9D118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84054" y="317232"/>
            <a:ext cx="12312968" cy="1320271"/>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84054" y="1773198"/>
            <a:ext cx="6044851" cy="738984"/>
          </a:xfrm>
        </p:spPr>
        <p:txBody>
          <a:bodyPr anchor="b"/>
          <a:lstStyle>
            <a:lvl1pPr marL="0" indent="0">
              <a:buNone/>
              <a:defRPr sz="3200" b="1"/>
            </a:lvl1pPr>
            <a:lvl2pPr marL="617220" indent="0">
              <a:buNone/>
              <a:defRPr sz="2700" b="1"/>
            </a:lvl2pPr>
            <a:lvl3pPr marL="1234440" indent="0">
              <a:buNone/>
              <a:defRPr sz="2400" b="1"/>
            </a:lvl3pPr>
            <a:lvl4pPr marL="1851660" indent="0">
              <a:buNone/>
              <a:defRPr sz="2200" b="1"/>
            </a:lvl4pPr>
            <a:lvl5pPr marL="2468880" indent="0">
              <a:buNone/>
              <a:defRPr sz="2200" b="1"/>
            </a:lvl5pPr>
            <a:lvl6pPr marL="3086100" indent="0">
              <a:buNone/>
              <a:defRPr sz="2200" b="1"/>
            </a:lvl6pPr>
            <a:lvl7pPr marL="3703320" indent="0">
              <a:buNone/>
              <a:defRPr sz="2200" b="1"/>
            </a:lvl7pPr>
            <a:lvl8pPr marL="4320540" indent="0">
              <a:buNone/>
              <a:defRPr sz="2200" b="1"/>
            </a:lvl8pPr>
            <a:lvl9pPr marL="4937760" indent="0">
              <a:buNone/>
              <a:defRPr sz="22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84054" y="2512182"/>
            <a:ext cx="6044851" cy="4564104"/>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949797" y="1773198"/>
            <a:ext cx="6047225" cy="738984"/>
          </a:xfrm>
        </p:spPr>
        <p:txBody>
          <a:bodyPr anchor="b"/>
          <a:lstStyle>
            <a:lvl1pPr marL="0" indent="0">
              <a:buNone/>
              <a:defRPr sz="3200" b="1"/>
            </a:lvl1pPr>
            <a:lvl2pPr marL="617220" indent="0">
              <a:buNone/>
              <a:defRPr sz="2700" b="1"/>
            </a:lvl2pPr>
            <a:lvl3pPr marL="1234440" indent="0">
              <a:buNone/>
              <a:defRPr sz="2400" b="1"/>
            </a:lvl3pPr>
            <a:lvl4pPr marL="1851660" indent="0">
              <a:buNone/>
              <a:defRPr sz="2200" b="1"/>
            </a:lvl4pPr>
            <a:lvl5pPr marL="2468880" indent="0">
              <a:buNone/>
              <a:defRPr sz="2200" b="1"/>
            </a:lvl5pPr>
            <a:lvl6pPr marL="3086100" indent="0">
              <a:buNone/>
              <a:defRPr sz="2200" b="1"/>
            </a:lvl6pPr>
            <a:lvl7pPr marL="3703320" indent="0">
              <a:buNone/>
              <a:defRPr sz="2200" b="1"/>
            </a:lvl7pPr>
            <a:lvl8pPr marL="4320540" indent="0">
              <a:buNone/>
              <a:defRPr sz="2200" b="1"/>
            </a:lvl8pPr>
            <a:lvl9pPr marL="4937760" indent="0">
              <a:buNone/>
              <a:defRPr sz="22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949797" y="2512182"/>
            <a:ext cx="6047225" cy="4564104"/>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2ECB4F7-CDA6-4D6A-8231-574AF9D1186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ECB4F7-CDA6-4D6A-8231-574AF9D1186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ECB4F7-CDA6-4D6A-8231-574AF9D1186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84055" y="315398"/>
            <a:ext cx="4500979" cy="1342275"/>
          </a:xfrm>
        </p:spPr>
        <p:txBody>
          <a:bodyPr anchor="b"/>
          <a:lstStyle>
            <a:lvl1pPr algn="l">
              <a:defRPr sz="2700" b="1"/>
            </a:lvl1pPr>
          </a:lstStyle>
          <a:p>
            <a:r>
              <a:rPr lang="zh-CN" altLang="en-US"/>
              <a:t>单击此处编辑母版标题样式</a:t>
            </a:r>
            <a:endParaRPr lang="zh-CN" altLang="en-US"/>
          </a:p>
        </p:txBody>
      </p:sp>
      <p:sp>
        <p:nvSpPr>
          <p:cNvPr id="3" name="内容占位符 2"/>
          <p:cNvSpPr>
            <a:spLocks noGrp="1"/>
          </p:cNvSpPr>
          <p:nvPr>
            <p:ph idx="1"/>
          </p:nvPr>
        </p:nvSpPr>
        <p:spPr>
          <a:xfrm>
            <a:off x="5348920" y="315399"/>
            <a:ext cx="7648101" cy="6760887"/>
          </a:xfrm>
        </p:spPr>
        <p:txBody>
          <a:bodyPr/>
          <a:lstStyle>
            <a:lvl1pPr>
              <a:defRPr sz="4300"/>
            </a:lvl1pPr>
            <a:lvl2pPr>
              <a:defRPr sz="38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84055" y="1657674"/>
            <a:ext cx="4500979" cy="5418612"/>
          </a:xfrm>
        </p:spPr>
        <p:txBody>
          <a:bodyPr/>
          <a:lstStyle>
            <a:lvl1pPr marL="0" indent="0">
              <a:buNone/>
              <a:defRPr sz="1900"/>
            </a:lvl1pPr>
            <a:lvl2pPr marL="617220" indent="0">
              <a:buNone/>
              <a:defRPr sz="1600"/>
            </a:lvl2pPr>
            <a:lvl3pPr marL="1234440" indent="0">
              <a:buNone/>
              <a:defRPr sz="1400"/>
            </a:lvl3pPr>
            <a:lvl4pPr marL="1851660" indent="0">
              <a:buNone/>
              <a:defRPr sz="1200"/>
            </a:lvl4pPr>
            <a:lvl5pPr marL="2468880" indent="0">
              <a:buNone/>
              <a:defRPr sz="1200"/>
            </a:lvl5pPr>
            <a:lvl6pPr marL="3086100" indent="0">
              <a:buNone/>
              <a:defRPr sz="1200"/>
            </a:lvl6pPr>
            <a:lvl7pPr marL="3703320" indent="0">
              <a:buNone/>
              <a:defRPr sz="1200"/>
            </a:lvl7pPr>
            <a:lvl8pPr marL="4320540" indent="0">
              <a:buNone/>
              <a:defRPr sz="1200"/>
            </a:lvl8pPr>
            <a:lvl9pPr marL="493776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2ECB4F7-CDA6-4D6A-8231-574AF9D118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681586" y="5545137"/>
            <a:ext cx="8208645" cy="654635"/>
          </a:xfrm>
        </p:spPr>
        <p:txBody>
          <a:bodyPr anchor="b"/>
          <a:lstStyle>
            <a:lvl1pPr algn="l">
              <a:defRPr sz="27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681586" y="707812"/>
            <a:ext cx="8208645" cy="4752975"/>
          </a:xfrm>
        </p:spPr>
        <p:txBody>
          <a:bodyPr/>
          <a:lstStyle>
            <a:lvl1pPr marL="0" indent="0">
              <a:buNone/>
              <a:defRPr sz="4300"/>
            </a:lvl1pPr>
            <a:lvl2pPr marL="617220" indent="0">
              <a:buNone/>
              <a:defRPr sz="3800"/>
            </a:lvl2pPr>
            <a:lvl3pPr marL="1234440" indent="0">
              <a:buNone/>
              <a:defRPr sz="3200"/>
            </a:lvl3pPr>
            <a:lvl4pPr marL="1851660" indent="0">
              <a:buNone/>
              <a:defRPr sz="2700"/>
            </a:lvl4pPr>
            <a:lvl5pPr marL="2468880" indent="0">
              <a:buNone/>
              <a:defRPr sz="2700"/>
            </a:lvl5pPr>
            <a:lvl6pPr marL="3086100" indent="0">
              <a:buNone/>
              <a:defRPr sz="2700"/>
            </a:lvl6pPr>
            <a:lvl7pPr marL="3703320" indent="0">
              <a:buNone/>
              <a:defRPr sz="2700"/>
            </a:lvl7pPr>
            <a:lvl8pPr marL="4320540" indent="0">
              <a:buNone/>
              <a:defRPr sz="2700"/>
            </a:lvl8pPr>
            <a:lvl9pPr marL="4937760" indent="0">
              <a:buNone/>
              <a:defRPr sz="2700"/>
            </a:lvl9pPr>
          </a:lstStyle>
          <a:p>
            <a:endParaRPr lang="zh-CN" altLang="en-US"/>
          </a:p>
        </p:txBody>
      </p:sp>
      <p:sp>
        <p:nvSpPr>
          <p:cNvPr id="4" name="文本占位符 3"/>
          <p:cNvSpPr>
            <a:spLocks noGrp="1"/>
          </p:cNvSpPr>
          <p:nvPr>
            <p:ph type="body" sz="half" idx="2"/>
          </p:nvPr>
        </p:nvSpPr>
        <p:spPr>
          <a:xfrm>
            <a:off x="2681586" y="6199772"/>
            <a:ext cx="8208645" cy="929690"/>
          </a:xfrm>
        </p:spPr>
        <p:txBody>
          <a:bodyPr/>
          <a:lstStyle>
            <a:lvl1pPr marL="0" indent="0">
              <a:buNone/>
              <a:defRPr sz="1900"/>
            </a:lvl1pPr>
            <a:lvl2pPr marL="617220" indent="0">
              <a:buNone/>
              <a:defRPr sz="1600"/>
            </a:lvl2pPr>
            <a:lvl3pPr marL="1234440" indent="0">
              <a:buNone/>
              <a:defRPr sz="1400"/>
            </a:lvl3pPr>
            <a:lvl4pPr marL="1851660" indent="0">
              <a:buNone/>
              <a:defRPr sz="1200"/>
            </a:lvl4pPr>
            <a:lvl5pPr marL="2468880" indent="0">
              <a:buNone/>
              <a:defRPr sz="1200"/>
            </a:lvl5pPr>
            <a:lvl6pPr marL="3086100" indent="0">
              <a:buNone/>
              <a:defRPr sz="1200"/>
            </a:lvl6pPr>
            <a:lvl7pPr marL="3703320" indent="0">
              <a:buNone/>
              <a:defRPr sz="1200"/>
            </a:lvl7pPr>
            <a:lvl8pPr marL="4320540" indent="0">
              <a:buNone/>
              <a:defRPr sz="1200"/>
            </a:lvl8pPr>
            <a:lvl9pPr marL="4937760"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2ECB4F7-CDA6-4D6A-8231-574AF9D1186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60C981-4EE3-450C-BD26-AA72518E114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alphaModFix amt="69000"/>
          </a:blip>
          <a:srcRect/>
          <a:stretch>
            <a:fillRect l="-1000" r="-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84054" y="317232"/>
            <a:ext cx="12312968" cy="1320271"/>
          </a:xfrm>
          <a:prstGeom prst="rect">
            <a:avLst/>
          </a:prstGeom>
        </p:spPr>
        <p:txBody>
          <a:bodyPr vert="horz" lIns="123444" tIns="61722" rIns="123444" bIns="61722"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84054" y="1848380"/>
            <a:ext cx="12312968" cy="5227906"/>
          </a:xfrm>
          <a:prstGeom prst="rect">
            <a:avLst/>
          </a:prstGeom>
        </p:spPr>
        <p:txBody>
          <a:bodyPr vert="horz" lIns="123444" tIns="61722" rIns="123444" bIns="61722"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84054" y="7342173"/>
            <a:ext cx="3192251" cy="421753"/>
          </a:xfrm>
          <a:prstGeom prst="rect">
            <a:avLst/>
          </a:prstGeom>
        </p:spPr>
        <p:txBody>
          <a:bodyPr vert="horz" lIns="123444" tIns="61722" rIns="123444" bIns="61722" rtlCol="0" anchor="ctr"/>
          <a:lstStyle>
            <a:lvl1pPr algn="l">
              <a:defRPr sz="1600">
                <a:solidFill>
                  <a:schemeClr val="tx1">
                    <a:tint val="75000"/>
                  </a:schemeClr>
                </a:solidFill>
              </a:defRPr>
            </a:lvl1pPr>
          </a:lstStyle>
          <a:p>
            <a:fld id="{32ECB4F7-CDA6-4D6A-8231-574AF9D11862}" type="datetimeFigureOut">
              <a:rPr lang="zh-CN" altLang="en-US" smtClean="0"/>
            </a:fld>
            <a:endParaRPr lang="zh-CN" altLang="en-US"/>
          </a:p>
        </p:txBody>
      </p:sp>
      <p:sp>
        <p:nvSpPr>
          <p:cNvPr id="5" name="页脚占位符 4"/>
          <p:cNvSpPr>
            <a:spLocks noGrp="1"/>
          </p:cNvSpPr>
          <p:nvPr>
            <p:ph type="ftr" sz="quarter" idx="3"/>
          </p:nvPr>
        </p:nvSpPr>
        <p:spPr>
          <a:xfrm>
            <a:off x="4674368" y="7342173"/>
            <a:ext cx="4332340" cy="421753"/>
          </a:xfrm>
          <a:prstGeom prst="rect">
            <a:avLst/>
          </a:prstGeom>
        </p:spPr>
        <p:txBody>
          <a:bodyPr vert="horz" lIns="123444" tIns="61722" rIns="123444" bIns="61722"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804770" y="7342173"/>
            <a:ext cx="3192251" cy="421753"/>
          </a:xfrm>
          <a:prstGeom prst="rect">
            <a:avLst/>
          </a:prstGeom>
        </p:spPr>
        <p:txBody>
          <a:bodyPr vert="horz" lIns="123444" tIns="61722" rIns="123444" bIns="61722" rtlCol="0" anchor="ctr"/>
          <a:lstStyle>
            <a:lvl1pPr algn="r">
              <a:defRPr sz="1600">
                <a:solidFill>
                  <a:schemeClr val="tx1">
                    <a:tint val="75000"/>
                  </a:schemeClr>
                </a:solidFill>
              </a:defRPr>
            </a:lvl1pPr>
          </a:lstStyle>
          <a:p>
            <a:fld id="{8460C981-4EE3-450C-BD26-AA72518E114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1234440" rtl="0" eaLnBrk="1" latinLnBrk="0" hangingPunct="1">
        <a:spcBef>
          <a:spcPct val="0"/>
        </a:spcBef>
        <a:buNone/>
        <a:defRPr sz="5900" kern="1200">
          <a:solidFill>
            <a:schemeClr val="tx1"/>
          </a:solidFill>
          <a:latin typeface="+mj-lt"/>
          <a:ea typeface="+mj-ea"/>
          <a:cs typeface="+mj-cs"/>
        </a:defRPr>
      </a:lvl1pPr>
    </p:titleStyle>
    <p:bodyStyle>
      <a:lvl1pPr marL="462915" indent="-462915" algn="l" defTabSz="123444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1003300" indent="-386080" algn="l" defTabSz="1234440"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2pPr>
      <a:lvl3pPr marL="1543050" indent="-308610" algn="l" defTabSz="123444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602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7749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9471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401193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62915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246370" indent="-308610" algn="l" defTabSz="123444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34440" rtl="0" eaLnBrk="1" latinLnBrk="0" hangingPunct="1">
        <a:defRPr sz="2400" kern="1200">
          <a:solidFill>
            <a:schemeClr val="tx1"/>
          </a:solidFill>
          <a:latin typeface="+mn-lt"/>
          <a:ea typeface="+mn-ea"/>
          <a:cs typeface="+mn-cs"/>
        </a:defRPr>
      </a:lvl1pPr>
      <a:lvl2pPr marL="617220" algn="l" defTabSz="1234440" rtl="0" eaLnBrk="1" latinLnBrk="0" hangingPunct="1">
        <a:defRPr sz="2400" kern="1200">
          <a:solidFill>
            <a:schemeClr val="tx1"/>
          </a:solidFill>
          <a:latin typeface="+mn-lt"/>
          <a:ea typeface="+mn-ea"/>
          <a:cs typeface="+mn-cs"/>
        </a:defRPr>
      </a:lvl2pPr>
      <a:lvl3pPr marL="1234440" algn="l" defTabSz="1234440" rtl="0" eaLnBrk="1" latinLnBrk="0" hangingPunct="1">
        <a:defRPr sz="2400" kern="1200">
          <a:solidFill>
            <a:schemeClr val="tx1"/>
          </a:solidFill>
          <a:latin typeface="+mn-lt"/>
          <a:ea typeface="+mn-ea"/>
          <a:cs typeface="+mn-cs"/>
        </a:defRPr>
      </a:lvl3pPr>
      <a:lvl4pPr marL="1851660" algn="l" defTabSz="1234440" rtl="0" eaLnBrk="1" latinLnBrk="0" hangingPunct="1">
        <a:defRPr sz="2400" kern="1200">
          <a:solidFill>
            <a:schemeClr val="tx1"/>
          </a:solidFill>
          <a:latin typeface="+mn-lt"/>
          <a:ea typeface="+mn-ea"/>
          <a:cs typeface="+mn-cs"/>
        </a:defRPr>
      </a:lvl4pPr>
      <a:lvl5pPr marL="2468880" algn="l" defTabSz="1234440" rtl="0" eaLnBrk="1" latinLnBrk="0" hangingPunct="1">
        <a:defRPr sz="2400" kern="1200">
          <a:solidFill>
            <a:schemeClr val="tx1"/>
          </a:solidFill>
          <a:latin typeface="+mn-lt"/>
          <a:ea typeface="+mn-ea"/>
          <a:cs typeface="+mn-cs"/>
        </a:defRPr>
      </a:lvl5pPr>
      <a:lvl6pPr marL="3086100" algn="l" defTabSz="1234440" rtl="0" eaLnBrk="1" latinLnBrk="0" hangingPunct="1">
        <a:defRPr sz="2400" kern="1200">
          <a:solidFill>
            <a:schemeClr val="tx1"/>
          </a:solidFill>
          <a:latin typeface="+mn-lt"/>
          <a:ea typeface="+mn-ea"/>
          <a:cs typeface="+mn-cs"/>
        </a:defRPr>
      </a:lvl6pPr>
      <a:lvl7pPr marL="3703320" algn="l" defTabSz="1234440" rtl="0" eaLnBrk="1" latinLnBrk="0" hangingPunct="1">
        <a:defRPr sz="2400" kern="1200">
          <a:solidFill>
            <a:schemeClr val="tx1"/>
          </a:solidFill>
          <a:latin typeface="+mn-lt"/>
          <a:ea typeface="+mn-ea"/>
          <a:cs typeface="+mn-cs"/>
        </a:defRPr>
      </a:lvl7pPr>
      <a:lvl8pPr marL="4320540" algn="l" defTabSz="1234440" rtl="0" eaLnBrk="1" latinLnBrk="0" hangingPunct="1">
        <a:defRPr sz="2400" kern="1200">
          <a:solidFill>
            <a:schemeClr val="tx1"/>
          </a:solidFill>
          <a:latin typeface="+mn-lt"/>
          <a:ea typeface="+mn-ea"/>
          <a:cs typeface="+mn-cs"/>
        </a:defRPr>
      </a:lvl8pPr>
      <a:lvl9pPr marL="4937760" algn="l" defTabSz="123444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microsoft.com/office/2007/relationships/media" Target="../media/media1.mp3"/><Relationship Id="rId8" Type="http://schemas.openxmlformats.org/officeDocument/2006/relationships/audio" Target="../media/media1.mp3"/><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2" Type="http://schemas.openxmlformats.org/officeDocument/2006/relationships/notesSlide" Target="../notesSlides/notesSlide1.xml"/><Relationship Id="rId11" Type="http://schemas.openxmlformats.org/officeDocument/2006/relationships/slideLayout" Target="../slideLayouts/slideLayout2.xml"/><Relationship Id="rId10" Type="http://schemas.openxmlformats.org/officeDocument/2006/relationships/image" Target="../media/image9.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8.png"/><Relationship Id="rId2" Type="http://schemas.microsoft.com/office/2007/relationships/hdphoto" Target="../media/image3.wdp"/><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3.png"/><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2818823" y="0"/>
            <a:ext cx="16499899" cy="7921625"/>
          </a:xfrm>
          <a:prstGeom prst="rect">
            <a:avLst/>
          </a:prstGeom>
        </p:spPr>
      </p:pic>
      <p:pic>
        <p:nvPicPr>
          <p:cNvPr id="2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6502" r="6502" b="19233"/>
          <a:stretch>
            <a:fillRect/>
          </a:stretch>
        </p:blipFill>
        <p:spPr bwMode="auto">
          <a:xfrm>
            <a:off x="-1751025" y="4149285"/>
            <a:ext cx="16188264" cy="4133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rotWithShape="1">
          <a:blip r:embed="rId5">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6502" r="6502" b="19233"/>
          <a:stretch>
            <a:fillRect/>
          </a:stretch>
        </p:blipFill>
        <p:spPr bwMode="auto">
          <a:xfrm>
            <a:off x="-2850732" y="3406306"/>
            <a:ext cx="17183288" cy="511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p:cNvPicPr>
            <a:picLocks noChangeAspect="1" noChangeArrowheads="1"/>
          </p:cNvPicPr>
          <p:nvPr/>
        </p:nvPicPr>
        <p:blipFill rotWithShape="1">
          <a:blip r:embed="rId6">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6502" r="6502" b="19233"/>
          <a:stretch>
            <a:fillRect/>
          </a:stretch>
        </p:blipFill>
        <p:spPr bwMode="auto">
          <a:xfrm flipH="1">
            <a:off x="-2952551" y="4220039"/>
            <a:ext cx="21547544" cy="4477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图片 4"/>
          <p:cNvPicPr>
            <a:picLocks noChangeAspect="1"/>
          </p:cNvPicPr>
          <p:nvPr/>
        </p:nvPicPr>
        <p:blipFill rotWithShape="1">
          <a:blip r:embed="rId7">
            <a:extLst>
              <a:ext uri="{28A0092B-C50C-407E-A947-70E740481C1C}">
                <a14:useLocalDpi xmlns:a14="http://schemas.microsoft.com/office/drawing/2010/main" val="0"/>
              </a:ext>
            </a:extLst>
          </a:blip>
          <a:srcRect l="15423" t="13531" r="15718" b="15189"/>
          <a:stretch>
            <a:fillRect/>
          </a:stretch>
        </p:blipFill>
        <p:spPr>
          <a:xfrm rot="21287991">
            <a:off x="1839766" y="3930330"/>
            <a:ext cx="10008739" cy="2823410"/>
          </a:xfrm>
          <a:prstGeom prst="rect">
            <a:avLst/>
          </a:prstGeom>
        </p:spPr>
      </p:pic>
      <p:sp>
        <p:nvSpPr>
          <p:cNvPr id="52" name="TextBox 51"/>
          <p:cNvSpPr txBox="1"/>
          <p:nvPr/>
        </p:nvSpPr>
        <p:spPr>
          <a:xfrm>
            <a:off x="1732413" y="3498580"/>
            <a:ext cx="7537015" cy="1015663"/>
          </a:xfrm>
          <a:prstGeom prst="rect">
            <a:avLst/>
          </a:prstGeom>
          <a:noFill/>
        </p:spPr>
        <p:txBody>
          <a:bodyPr wrap="square" rtlCol="0">
            <a:spAutoFit/>
          </a:bodyPr>
          <a:lstStyle/>
          <a:p>
            <a:r>
              <a:rPr lang="en-US" altLang="zh-CN" sz="6000" b="1" dirty="0">
                <a:solidFill>
                  <a:srgbClr val="003366"/>
                </a:solidFill>
                <a:latin typeface="微软雅黑" panose="020B0503020204020204" pitchFamily="34" charset="-122"/>
                <a:ea typeface="微软雅黑" panose="020B0503020204020204" pitchFamily="34" charset="-122"/>
              </a:rPr>
              <a:t>Oracle</a:t>
            </a:r>
            <a:r>
              <a:rPr lang="zh-CN" altLang="en-US" sz="6000" b="1" dirty="0">
                <a:solidFill>
                  <a:srgbClr val="003366"/>
                </a:solidFill>
                <a:latin typeface="微软雅黑" panose="020B0503020204020204" pitchFamily="34" charset="-122"/>
                <a:ea typeface="微软雅黑" panose="020B0503020204020204" pitchFamily="34" charset="-122"/>
              </a:rPr>
              <a:t>日常运维培训</a:t>
            </a:r>
            <a:endParaRPr lang="zh-CN" altLang="en-US" sz="6000" b="1" dirty="0">
              <a:solidFill>
                <a:srgbClr val="003366"/>
              </a:solidFill>
              <a:latin typeface="微软雅黑" panose="020B0503020204020204" pitchFamily="34" charset="-122"/>
              <a:ea typeface="微软雅黑" panose="020B0503020204020204" pitchFamily="34" charset="-122"/>
            </a:endParaRPr>
          </a:p>
        </p:txBody>
      </p:sp>
      <p:sp>
        <p:nvSpPr>
          <p:cNvPr id="54" name="矩形 53"/>
          <p:cNvSpPr/>
          <p:nvPr/>
        </p:nvSpPr>
        <p:spPr>
          <a:xfrm flipV="1">
            <a:off x="1865142" y="4563165"/>
            <a:ext cx="2338478" cy="45719"/>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5" name="矩形 54"/>
          <p:cNvSpPr/>
          <p:nvPr/>
        </p:nvSpPr>
        <p:spPr>
          <a:xfrm flipV="1">
            <a:off x="3697625" y="4563165"/>
            <a:ext cx="2338478" cy="457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56" name="矩形 55"/>
          <p:cNvSpPr/>
          <p:nvPr/>
        </p:nvSpPr>
        <p:spPr>
          <a:xfrm flipV="1">
            <a:off x="5505267" y="4563165"/>
            <a:ext cx="2338478"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pic>
        <p:nvPicPr>
          <p:cNvPr id="59" name="Pianoboy - The Truth That You Leave (你离开的真相).mp3">
            <a:hlinkClick r:id="" action="ppaction://media"/>
          </p:cNvPr>
          <p:cNvPicPr>
            <a:picLocks noChangeAspect="1"/>
          </p:cNvPicPr>
          <p:nvPr>
            <a:audioFile r:link="rId8"/>
            <p:extLst>
              <p:ext uri="{DAA4B4D4-6D71-4841-9C94-3DE7FCFB9230}">
                <p14:media xmlns:p14="http://schemas.microsoft.com/office/powerpoint/2010/main" r:embed="rId9"/>
              </p:ext>
            </p:extLst>
          </p:nvPr>
        </p:nvPicPr>
        <p:blipFill>
          <a:blip r:embed="rId10" cstate="print"/>
          <a:stretch>
            <a:fillRect/>
          </a:stretch>
        </p:blipFill>
        <p:spPr>
          <a:xfrm>
            <a:off x="5285262" y="-1425884"/>
            <a:ext cx="487362" cy="487362"/>
          </a:xfrm>
          <a:prstGeom prst="rect">
            <a:avLst/>
          </a:prstGeom>
        </p:spPr>
      </p:pic>
    </p:spTree>
  </p:cSld>
  <p:clrMapOvr>
    <a:masterClrMapping/>
  </p:clrMapOvr>
  <p:transition spd="slow"/>
  <p:timing>
    <p:tnLst>
      <p:par>
        <p:cTn id="1" dur="indefinite" restart="never" nodeType="tmRoot">
          <p:childTnLst>
            <p:audio>
              <p:cMediaNode vol="80000" numSld="999">
                <p:cTn id="2" repeatCount="indefinite" fill="hold" display="0">
                  <p:stCondLst>
                    <p:cond delay="indefinite"/>
                  </p:stCondLst>
                  <p:endCondLst>
                    <p:cond evt="onStopAudio" delay="0">
                      <p:tgtEl>
                        <p:sldTgt/>
                      </p:tgtEl>
                    </p:cond>
                  </p:endCondLst>
                </p:cTn>
                <p:tgtEl>
                  <p:spTgt spid="5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78778" y="409908"/>
            <a:ext cx="323217" cy="332667"/>
            <a:chOff x="1827622" y="1343919"/>
            <a:chExt cx="2304000" cy="2304000"/>
          </a:xfrm>
          <a:solidFill>
            <a:srgbClr val="FE6934"/>
          </a:solidFill>
        </p:grpSpPr>
        <p:sp>
          <p:nvSpPr>
            <p:cNvPr id="4" name="椭圆 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102797" y="362935"/>
            <a:ext cx="1042332" cy="381704"/>
          </a:xfrm>
          <a:prstGeom prst="rect">
            <a:avLst/>
          </a:prstGeom>
          <a:noFill/>
        </p:spPr>
        <p:txBody>
          <a:bodyPr wrap="none" lIns="103693" tIns="51846" rIns="103693" bIns="51846" rtlCol="0">
            <a:spAutoFit/>
          </a:bodyPr>
          <a:lstStyle/>
          <a:p>
            <a:r>
              <a:rPr lang="en-US" altLang="zh-CN" sz="1800" b="1" dirty="0">
                <a:solidFill>
                  <a:srgbClr val="0066FF"/>
                </a:solidFill>
                <a:latin typeface="微软雅黑" panose="020B0503020204020204" pitchFamily="34" charset="-122"/>
                <a:ea typeface="微软雅黑" panose="020B0503020204020204" pitchFamily="34" charset="-122"/>
              </a:rPr>
              <a:t>Trigger</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482687" y="2031986"/>
            <a:ext cx="10572824" cy="1938992"/>
          </a:xfrm>
          <a:prstGeom prst="rect">
            <a:avLst/>
          </a:prstGeom>
        </p:spPr>
        <p:txBody>
          <a:bodyPr wrap="square">
            <a:spAutoFit/>
          </a:bodyPr>
          <a:lstStyle/>
          <a:p>
            <a:pPr>
              <a:lnSpc>
                <a:spcPct val="150000"/>
              </a:lnSpc>
            </a:pPr>
            <a:r>
              <a:rPr lang="en-US" altLang="zh-CN" sz="2000" dirty="0">
                <a:solidFill>
                  <a:srgbClr val="C00000"/>
                </a:solidFill>
                <a:latin typeface="微软雅黑" panose="020B0503020204020204" pitchFamily="34" charset="-122"/>
                <a:ea typeface="微软雅黑" panose="020B0503020204020204" pitchFamily="34" charset="-122"/>
              </a:rPr>
              <a:t> </a:t>
            </a:r>
            <a:r>
              <a:rPr lang="zh-CN" altLang="en-US" sz="2000" dirty="0">
                <a:solidFill>
                  <a:srgbClr val="C00000"/>
                </a:solidFill>
                <a:latin typeface="微软雅黑" panose="020B0503020204020204" pitchFamily="34" charset="-122"/>
                <a:ea typeface="微软雅黑" panose="020B0503020204020204" pitchFamily="34" charset="-122"/>
              </a:rPr>
              <a:t>触发条件：</a:t>
            </a:r>
            <a:r>
              <a:rPr lang="en-US" altLang="zh-CN" sz="2000" dirty="0">
                <a:latin typeface="微软雅黑" panose="020B0503020204020204" pitchFamily="34" charset="-122"/>
                <a:ea typeface="微软雅黑" panose="020B0503020204020204" pitchFamily="34" charset="-122"/>
              </a:rPr>
              <a:t>INSERT, UPDATE, DELETE</a:t>
            </a:r>
            <a:r>
              <a:rPr lang="zh-CN" altLang="en-US" sz="2000" dirty="0">
                <a:latin typeface="微软雅黑" panose="020B0503020204020204" pitchFamily="34" charset="-122"/>
                <a:ea typeface="微软雅黑" panose="020B0503020204020204" pitchFamily="34" charset="-122"/>
              </a:rPr>
              <a:t>语句对表或视图执行数据处理操作。</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C00000"/>
                </a:solidFill>
                <a:latin typeface="微软雅黑" panose="020B0503020204020204" pitchFamily="34" charset="-122"/>
                <a:ea typeface="微软雅黑" panose="020B0503020204020204" pitchFamily="34" charset="-122"/>
              </a:rPr>
              <a:t>触发时间：</a:t>
            </a:r>
            <a:r>
              <a:rPr lang="zh-CN" altLang="en-US" sz="2000" dirty="0">
                <a:latin typeface="微软雅黑" panose="020B0503020204020204" pitchFamily="34" charset="-122"/>
                <a:ea typeface="微软雅黑" panose="020B0503020204020204" pitchFamily="34" charset="-122"/>
              </a:rPr>
              <a:t>在触发事件发生之前（</a:t>
            </a:r>
            <a:r>
              <a:rPr lang="en-US" altLang="zh-CN" sz="2000" dirty="0">
                <a:latin typeface="微软雅黑" panose="020B0503020204020204" pitchFamily="34" charset="-122"/>
                <a:ea typeface="微软雅黑" panose="020B0503020204020204" pitchFamily="34" charset="-122"/>
              </a:rPr>
              <a:t>BEFORE</a:t>
            </a:r>
            <a:r>
              <a:rPr lang="zh-CN" altLang="en-US" sz="2000" dirty="0">
                <a:latin typeface="微软雅黑" panose="020B0503020204020204" pitchFamily="34" charset="-122"/>
                <a:ea typeface="微软雅黑" panose="020B0503020204020204" pitchFamily="34" charset="-122"/>
              </a:rPr>
              <a:t>）或之后</a:t>
            </a:r>
            <a:r>
              <a:rPr lang="en-US" altLang="zh-CN" sz="2000" dirty="0">
                <a:latin typeface="微软雅黑" panose="020B0503020204020204" pitchFamily="34" charset="-122"/>
                <a:ea typeface="微软雅黑" panose="020B0503020204020204" pitchFamily="34" charset="-122"/>
              </a:rPr>
              <a:t>(AFTER)</a:t>
            </a:r>
            <a:r>
              <a:rPr lang="zh-CN" altLang="en-US" sz="2000" dirty="0">
                <a:latin typeface="微软雅黑" panose="020B0503020204020204" pitchFamily="34" charset="-122"/>
                <a:ea typeface="微软雅黑" panose="020B0503020204020204" pitchFamily="34" charset="-122"/>
              </a:rPr>
              <a:t>触发。</a:t>
            </a:r>
            <a:endParaRPr lang="zh-CN" altLang="en-US" sz="2000" dirty="0">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 </a:t>
            </a:r>
            <a:r>
              <a:rPr lang="zh-CN" altLang="en-US" sz="2000" dirty="0">
                <a:solidFill>
                  <a:srgbClr val="C00000"/>
                </a:solidFill>
                <a:latin typeface="微软雅黑" panose="020B0503020204020204" pitchFamily="34" charset="-122"/>
                <a:ea typeface="微软雅黑" panose="020B0503020204020204" pitchFamily="34" charset="-122"/>
              </a:rPr>
              <a:t>触发对象：</a:t>
            </a:r>
            <a:r>
              <a:rPr lang="zh-CN" altLang="en-US" sz="2000" dirty="0">
                <a:latin typeface="微软雅黑" panose="020B0503020204020204" pitchFamily="34" charset="-122"/>
                <a:ea typeface="微软雅黑" panose="020B0503020204020204" pitchFamily="34" charset="-122"/>
              </a:rPr>
              <a:t>包括表、视图、数据库。只有在这些对象上发生了符合触发条件的触发事件，才会执行触发操作。</a:t>
            </a:r>
            <a:endParaRPr lang="en-US" altLang="zh-CN" sz="20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srcRect/>
          <a:stretch>
            <a:fillRect/>
          </a:stretch>
        </p:blipFill>
        <p:spPr bwMode="auto">
          <a:xfrm>
            <a:off x="6824981" y="4474045"/>
            <a:ext cx="6730728" cy="3272981"/>
          </a:xfrm>
          <a:prstGeom prst="rect">
            <a:avLst/>
          </a:prstGeom>
          <a:noFill/>
          <a:ln w="9525">
            <a:noFill/>
            <a:miter lim="800000"/>
            <a:headEnd/>
            <a:tailEnd/>
          </a:ln>
          <a:effectLst/>
        </p:spPr>
      </p:pic>
      <p:grpSp>
        <p:nvGrpSpPr>
          <p:cNvPr id="3" name="组合 2"/>
          <p:cNvGrpSpPr/>
          <p:nvPr/>
        </p:nvGrpSpPr>
        <p:grpSpPr>
          <a:xfrm>
            <a:off x="678778" y="409908"/>
            <a:ext cx="323217" cy="332667"/>
            <a:chOff x="1827622" y="1343919"/>
            <a:chExt cx="2304000" cy="2304000"/>
          </a:xfrm>
          <a:solidFill>
            <a:srgbClr val="FE6934"/>
          </a:solidFill>
        </p:grpSpPr>
        <p:sp>
          <p:nvSpPr>
            <p:cNvPr id="4" name="椭圆 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102797" y="362935"/>
            <a:ext cx="1980089" cy="381704"/>
          </a:xfrm>
          <a:prstGeom prst="rect">
            <a:avLst/>
          </a:prstGeom>
          <a:noFill/>
        </p:spPr>
        <p:txBody>
          <a:bodyPr wrap="none" lIns="103693" tIns="51846" rIns="103693" bIns="51846" rtlCol="0">
            <a:spAutoFit/>
          </a:bodyPr>
          <a:lstStyle/>
          <a:p>
            <a:r>
              <a:rPr lang="en-US" altLang="zh-CN" sz="1800" b="1" dirty="0" err="1">
                <a:solidFill>
                  <a:srgbClr val="0066FF"/>
                </a:solidFill>
                <a:latin typeface="微软雅黑" panose="020B0503020204020204" pitchFamily="34" charset="-122"/>
                <a:ea typeface="微软雅黑" panose="020B0503020204020204" pitchFamily="34" charset="-122"/>
              </a:rPr>
              <a:t>Trigger+dblink</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028" name="Picture 4" descr="http://img.mp.sohu.com/q_mini,c_zoom,w_640/upload/20170708/b889681e1c7e471f8f58a0799585811a.jpg"/>
          <p:cNvPicPr>
            <a:picLocks noChangeAspect="1" noChangeArrowheads="1"/>
          </p:cNvPicPr>
          <p:nvPr/>
        </p:nvPicPr>
        <p:blipFill>
          <a:blip r:embed="rId2"/>
          <a:srcRect/>
          <a:stretch>
            <a:fillRect/>
          </a:stretch>
        </p:blipFill>
        <p:spPr bwMode="auto">
          <a:xfrm>
            <a:off x="411117" y="1174730"/>
            <a:ext cx="2381250" cy="2171701"/>
          </a:xfrm>
          <a:prstGeom prst="rect">
            <a:avLst/>
          </a:prstGeom>
          <a:noFill/>
        </p:spPr>
      </p:pic>
      <p:pic>
        <p:nvPicPr>
          <p:cNvPr id="1029" name="Picture 5"/>
          <p:cNvPicPr>
            <a:picLocks noChangeAspect="1" noChangeArrowheads="1"/>
          </p:cNvPicPr>
          <p:nvPr/>
        </p:nvPicPr>
        <p:blipFill>
          <a:blip r:embed="rId3"/>
          <a:srcRect/>
          <a:stretch>
            <a:fillRect/>
          </a:stretch>
        </p:blipFill>
        <p:spPr bwMode="auto">
          <a:xfrm>
            <a:off x="4840273" y="1031854"/>
            <a:ext cx="6835146" cy="3286128"/>
          </a:xfrm>
          <a:prstGeom prst="rect">
            <a:avLst/>
          </a:prstGeom>
          <a:noFill/>
          <a:ln w="9525">
            <a:noFill/>
            <a:miter lim="800000"/>
            <a:headEnd/>
            <a:tailEnd/>
          </a:ln>
          <a:effectLst/>
        </p:spPr>
      </p:pic>
      <p:pic>
        <p:nvPicPr>
          <p:cNvPr id="2" name="Picture 2"/>
          <p:cNvPicPr>
            <a:picLocks noChangeAspect="1" noChangeArrowheads="1"/>
          </p:cNvPicPr>
          <p:nvPr/>
        </p:nvPicPr>
        <p:blipFill>
          <a:blip r:embed="rId4"/>
          <a:srcRect/>
          <a:stretch>
            <a:fillRect/>
          </a:stretch>
        </p:blipFill>
        <p:spPr bwMode="auto">
          <a:xfrm>
            <a:off x="339679" y="4818068"/>
            <a:ext cx="5591175" cy="2924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blinds(horizontal)">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linds(horizontal)">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359037" y="2532052"/>
            <a:ext cx="1984314" cy="2042587"/>
            <a:chOff x="1463339" y="1072758"/>
            <a:chExt cx="1546058" cy="1546058"/>
          </a:xfrm>
          <a:effectLst>
            <a:outerShdw blurRad="330200" dist="215900" dir="6900000" sx="91000" sy="91000" algn="t" rotWithShape="0">
              <a:prstClr val="black">
                <a:alpha val="49000"/>
              </a:prstClr>
            </a:outerShdw>
          </a:effectLst>
        </p:grpSpPr>
        <p:sp>
          <p:nvSpPr>
            <p:cNvPr id="5" name="同心圆 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7600284" y="2780387"/>
            <a:ext cx="1501809" cy="1545911"/>
            <a:chOff x="4207298" y="1512123"/>
            <a:chExt cx="1003762" cy="1003758"/>
          </a:xfrm>
        </p:grpSpPr>
        <p:sp>
          <p:nvSpPr>
            <p:cNvPr id="8" name="椭圆 7"/>
            <p:cNvSpPr/>
            <p:nvPr/>
          </p:nvSpPr>
          <p:spPr>
            <a:xfrm>
              <a:off x="4207298" y="1512123"/>
              <a:ext cx="1003762" cy="1003758"/>
            </a:xfrm>
            <a:prstGeom prst="ellipse">
              <a:avLst/>
            </a:prstGeom>
            <a:solidFill>
              <a:srgbClr val="FFB329">
                <a:alpha val="99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4448965" y="1839660"/>
              <a:ext cx="552029" cy="29975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缺点</a:t>
              </a:r>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4158981" y="2568566"/>
            <a:ext cx="1984315" cy="2042587"/>
            <a:chOff x="1463339" y="1072758"/>
            <a:chExt cx="1546058" cy="1546058"/>
          </a:xfrm>
          <a:effectLst>
            <a:outerShdw blurRad="330200" dist="215900" dir="6900000" sx="91000" sy="91000" algn="t" rotWithShape="0">
              <a:prstClr val="black">
                <a:alpha val="49000"/>
              </a:prstClr>
            </a:outerShdw>
          </a:effectLst>
        </p:grpSpPr>
        <p:sp>
          <p:nvSpPr>
            <p:cNvPr id="11" name="同心圆 1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a:off x="4400236" y="2816901"/>
            <a:ext cx="1501810" cy="1545911"/>
            <a:chOff x="3089228" y="3088680"/>
            <a:chExt cx="1003763" cy="1003758"/>
          </a:xfrm>
          <a:solidFill>
            <a:srgbClr val="217BFF"/>
          </a:solidFill>
          <a:effectLst/>
        </p:grpSpPr>
        <p:sp>
          <p:nvSpPr>
            <p:cNvPr id="14" name="椭圆 13"/>
            <p:cNvSpPr/>
            <p:nvPr/>
          </p:nvSpPr>
          <p:spPr>
            <a:xfrm>
              <a:off x="3089228" y="3088680"/>
              <a:ext cx="1003763" cy="1003758"/>
            </a:xfrm>
            <a:prstGeom prst="ellipse">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4"/>
            <p:cNvSpPr txBox="1"/>
            <p:nvPr/>
          </p:nvSpPr>
          <p:spPr>
            <a:xfrm>
              <a:off x="3335588" y="3438893"/>
              <a:ext cx="561553" cy="299758"/>
            </a:xfrm>
            <a:prstGeom prst="rect">
              <a:avLst/>
            </a:prstGeom>
            <a:grp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优点</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23" name="Arc 59"/>
          <p:cNvSpPr/>
          <p:nvPr/>
        </p:nvSpPr>
        <p:spPr>
          <a:xfrm rot="18636742">
            <a:off x="5525335" y="2235874"/>
            <a:ext cx="2300601" cy="2298090"/>
          </a:xfrm>
          <a:prstGeom prst="arc">
            <a:avLst>
              <a:gd name="adj1" fmla="val 16200000"/>
              <a:gd name="adj2" fmla="val 406277"/>
            </a:avLst>
          </a:prstGeom>
          <a:ln w="19050">
            <a:solidFill>
              <a:schemeClr val="bg1">
                <a:lumMod val="50000"/>
              </a:schemeClr>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lIns="184237" tIns="92120" rIns="184237" bIns="92120" rtlCol="0" anchor="ctr"/>
          <a:lstStyle/>
          <a:p>
            <a:pPr algn="ctr"/>
            <a:endParaRPr lang="bg-BG"/>
          </a:p>
        </p:txBody>
      </p:sp>
      <p:grpSp>
        <p:nvGrpSpPr>
          <p:cNvPr id="51" name="组合 50"/>
          <p:cNvGrpSpPr/>
          <p:nvPr/>
        </p:nvGrpSpPr>
        <p:grpSpPr>
          <a:xfrm>
            <a:off x="4054455" y="4907009"/>
            <a:ext cx="6786608" cy="932555"/>
            <a:chOff x="1881858" y="3258782"/>
            <a:chExt cx="4252278" cy="605506"/>
          </a:xfrm>
        </p:grpSpPr>
        <p:sp>
          <p:nvSpPr>
            <p:cNvPr id="41" name="TextBox 40"/>
            <p:cNvSpPr txBox="1"/>
            <p:nvPr/>
          </p:nvSpPr>
          <p:spPr>
            <a:xfrm>
              <a:off x="1881858" y="3258783"/>
              <a:ext cx="1749696" cy="605505"/>
            </a:xfrm>
            <a:prstGeom prst="rect">
              <a:avLst/>
            </a:prstGeom>
            <a:noFill/>
          </p:spPr>
          <p:txBody>
            <a:bodyPr wrap="square" lIns="91431" tIns="45715" rIns="91431" bIns="45715" rtlCol="0">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、操作简单，易用易维护。</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、实时性高。</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、不用开启日志归档。</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3886060" y="3258782"/>
              <a:ext cx="2248076" cy="605505"/>
            </a:xfrm>
            <a:prstGeom prst="rect">
              <a:avLst/>
            </a:prstGeom>
            <a:noFill/>
          </p:spPr>
          <p:txBody>
            <a:bodyPr wrap="square" lIns="91431" tIns="45715" rIns="91431" bIns="45715" rtlCol="0">
              <a:spAutoFit/>
            </a:bodyPr>
            <a:lstStyle/>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、对目标端强依赖，任一目标端机器故障都会导致业务停止。</a:t>
              </a: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、不能断点续传，高度依赖网络连通性。</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678778" y="409908"/>
            <a:ext cx="323217" cy="332667"/>
            <a:chOff x="1827622" y="1343919"/>
            <a:chExt cx="2304000" cy="2304000"/>
          </a:xfrm>
          <a:solidFill>
            <a:srgbClr val="FE6934"/>
          </a:solidFill>
        </p:grpSpPr>
        <p:sp>
          <p:nvSpPr>
            <p:cNvPr id="39" name="椭圆 38"/>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TextBox 42"/>
          <p:cNvSpPr txBox="1"/>
          <p:nvPr/>
        </p:nvSpPr>
        <p:spPr>
          <a:xfrm>
            <a:off x="1102797" y="362935"/>
            <a:ext cx="2941506" cy="412481"/>
          </a:xfrm>
          <a:prstGeom prst="rect">
            <a:avLst/>
          </a:prstGeom>
          <a:noFill/>
        </p:spPr>
        <p:txBody>
          <a:bodyPr wrap="none" lIns="103693" tIns="51846" rIns="103693" bIns="51846" rtlCol="0">
            <a:spAutoFit/>
          </a:bodyPr>
          <a:lstStyle/>
          <a:p>
            <a:r>
              <a:rPr lang="en-US" altLang="zh-CN" sz="2000" b="1" dirty="0" err="1">
                <a:solidFill>
                  <a:srgbClr val="0066FF"/>
                </a:solidFill>
                <a:latin typeface="微软雅黑" panose="020B0503020204020204" pitchFamily="34" charset="-122"/>
                <a:ea typeface="微软雅黑" panose="020B0503020204020204" pitchFamily="34" charset="-122"/>
              </a:rPr>
              <a:t>Trigger+Dblink</a:t>
            </a:r>
            <a:r>
              <a:rPr lang="zh-CN" altLang="en-US" sz="2000" b="1" dirty="0">
                <a:solidFill>
                  <a:srgbClr val="0066FF"/>
                </a:solidFill>
                <a:latin typeface="微软雅黑" panose="020B0503020204020204" pitchFamily="34" charset="-122"/>
                <a:ea typeface="微软雅黑" panose="020B0503020204020204" pitchFamily="34" charset="-122"/>
              </a:rPr>
              <a:t>优缺点</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52" name="直接连接符 51"/>
          <p:cNvCxnSpPr>
            <a:endCxn id="53"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3"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linds(horizontal)">
                                      <p:cBhvr>
                                        <p:cTn id="16" dur="500"/>
                                        <p:tgtEl>
                                          <p:spTgt spid="1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blinds(horizontal)">
                                      <p:cBhvr>
                                        <p:cTn id="19" dur="500"/>
                                        <p:tgtEl>
                                          <p:spTgt spid="23"/>
                                        </p:tgtEl>
                                      </p:cBhvr>
                                    </p:animEffect>
                                  </p:childTnLst>
                                </p:cTn>
                              </p:par>
                            </p:childTnLst>
                          </p:cTn>
                        </p:par>
                        <p:par>
                          <p:cTn id="20" fill="hold">
                            <p:stCondLst>
                              <p:cond delay="500"/>
                            </p:stCondLst>
                            <p:childTnLst>
                              <p:par>
                                <p:cTn id="21" presetID="47"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anim calcmode="lin" valueType="num">
                                      <p:cBhvr>
                                        <p:cTn id="24" dur="500" fill="hold"/>
                                        <p:tgtEl>
                                          <p:spTgt spid="51"/>
                                        </p:tgtEl>
                                        <p:attrNameLst>
                                          <p:attrName>ppt_x</p:attrName>
                                        </p:attrNameLst>
                                      </p:cBhvr>
                                      <p:tavLst>
                                        <p:tav tm="0">
                                          <p:val>
                                            <p:strVal val="#ppt_x"/>
                                          </p:val>
                                        </p:tav>
                                        <p:tav tm="100000">
                                          <p:val>
                                            <p:strVal val="#ppt_x"/>
                                          </p:val>
                                        </p:tav>
                                      </p:tavLst>
                                    </p:anim>
                                    <p:anim calcmode="lin" valueType="num">
                                      <p:cBhvr>
                                        <p:cTn id="25" dur="5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97067" y="1470968"/>
            <a:ext cx="9215502" cy="2169825"/>
          </a:xfrm>
          <a:prstGeom prst="rect">
            <a:avLst/>
          </a:prstGeom>
        </p:spPr>
        <p:txBody>
          <a:bodyPr wrap="square">
            <a:spAutoFit/>
          </a:bodyPr>
          <a:lstStyle/>
          <a:p>
            <a:pPr>
              <a:lnSpc>
                <a:spcPct val="150000"/>
              </a:lnSpc>
            </a:pPr>
            <a:r>
              <a:rPr lang="en-US" altLang="zh-CN" sz="1800" dirty="0">
                <a:latin typeface="微软雅黑" panose="020B0503020204020204" pitchFamily="34" charset="-122"/>
                <a:ea typeface="微软雅黑" panose="020B0503020204020204" pitchFamily="34" charset="-122"/>
              </a:rPr>
              <a:t>      RMAN</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Recovery Manager</a:t>
            </a:r>
            <a:r>
              <a:rPr lang="zh-CN" altLang="en-US" sz="1800" dirty="0">
                <a:latin typeface="微软雅黑" panose="020B0503020204020204" pitchFamily="34" charset="-122"/>
                <a:ea typeface="微软雅黑" panose="020B0503020204020204" pitchFamily="34" charset="-122"/>
              </a:rPr>
              <a:t>）是一种用于备份和恢复数据库的 </a:t>
            </a:r>
            <a:r>
              <a:rPr lang="en-US" altLang="zh-CN" sz="1800" dirty="0">
                <a:latin typeface="微软雅黑" panose="020B0503020204020204" pitchFamily="34" charset="-122"/>
                <a:ea typeface="微软雅黑" panose="020B0503020204020204" pitchFamily="34" charset="-122"/>
              </a:rPr>
              <a:t>Oracle </a:t>
            </a:r>
            <a:r>
              <a:rPr lang="zh-CN" altLang="en-US" sz="1800" dirty="0">
                <a:latin typeface="微软雅黑" panose="020B0503020204020204" pitchFamily="34" charset="-122"/>
                <a:ea typeface="微软雅黑" panose="020B0503020204020204" pitchFamily="34" charset="-122"/>
              </a:rPr>
              <a:t>工具。它能够备份整个数据库或数据库部件，如表空间、数据文件、控制文件、归档文件以及</a:t>
            </a:r>
            <a:r>
              <a:rPr lang="en-US" altLang="zh-CN" sz="1800" dirty="0" err="1">
                <a:latin typeface="微软雅黑" panose="020B0503020204020204" pitchFamily="34" charset="-122"/>
                <a:ea typeface="微软雅黑" panose="020B0503020204020204" pitchFamily="34" charset="-122"/>
              </a:rPr>
              <a:t>Spfile</a:t>
            </a:r>
            <a:r>
              <a:rPr lang="zh-CN" altLang="en-US" sz="1800" dirty="0">
                <a:latin typeface="微软雅黑" panose="020B0503020204020204" pitchFamily="34" charset="-122"/>
                <a:ea typeface="微软雅黑" panose="020B0503020204020204" pitchFamily="34" charset="-122"/>
              </a:rPr>
              <a:t>参数文件。</a:t>
            </a:r>
            <a:r>
              <a:rPr lang="en-US" altLang="zh-CN" sz="1800" dirty="0">
                <a:latin typeface="微软雅黑" panose="020B0503020204020204" pitchFamily="34" charset="-122"/>
                <a:ea typeface="微软雅黑" panose="020B0503020204020204" pitchFamily="34" charset="-122"/>
              </a:rPr>
              <a:t>RMAN</a:t>
            </a:r>
            <a:r>
              <a:rPr lang="zh-CN" altLang="en-US" sz="1800" dirty="0">
                <a:latin typeface="微软雅黑" panose="020B0503020204020204" pitchFamily="34" charset="-122"/>
                <a:ea typeface="微软雅黑" panose="020B0503020204020204" pitchFamily="34" charset="-122"/>
              </a:rPr>
              <a:t>也允许您进行增量数据块级别的备份，因为他们只备份自上次备份以来有变化的那些数据块。</a:t>
            </a:r>
            <a:endParaRPr lang="zh-CN" altLang="en-US" sz="1800" dirty="0">
              <a:latin typeface="微软雅黑" panose="020B0503020204020204" pitchFamily="34" charset="-122"/>
              <a:ea typeface="微软雅黑" panose="020B0503020204020204" pitchFamily="34" charset="-122"/>
            </a:endParaRPr>
          </a:p>
          <a:p>
            <a:pPr>
              <a:lnSpc>
                <a:spcPct val="150000"/>
              </a:lnSpc>
            </a:pPr>
            <a:endParaRPr lang="zh-CN" altLang="en-US" sz="1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678778" y="409908"/>
            <a:ext cx="323217" cy="332667"/>
            <a:chOff x="1827622" y="1343919"/>
            <a:chExt cx="2304000" cy="2304000"/>
          </a:xfrm>
          <a:solidFill>
            <a:srgbClr val="FE6934"/>
          </a:solidFill>
        </p:grpSpPr>
        <p:sp>
          <p:nvSpPr>
            <p:cNvPr id="4" name="椭圆 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102797" y="362935"/>
            <a:ext cx="1063812" cy="412481"/>
          </a:xfrm>
          <a:prstGeom prst="rect">
            <a:avLst/>
          </a:prstGeom>
          <a:noFill/>
        </p:spPr>
        <p:txBody>
          <a:bodyPr wrap="none" lIns="103693" tIns="51846" rIns="103693" bIns="51846" rtlCol="0">
            <a:spAutoFit/>
          </a:bodyPr>
          <a:lstStyle/>
          <a:p>
            <a:r>
              <a:rPr lang="en-US" altLang="zh-CN" sz="2000" b="1" dirty="0">
                <a:solidFill>
                  <a:srgbClr val="0066FF"/>
                </a:solidFill>
                <a:latin typeface="微软雅黑" panose="020B0503020204020204" pitchFamily="34" charset="-122"/>
                <a:ea typeface="微软雅黑" panose="020B0503020204020204" pitchFamily="34" charset="-122"/>
              </a:rPr>
              <a:t>RMAN</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7" name="直接连接符 6"/>
          <p:cNvCxnSpPr>
            <a:endCxn id="8"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pic>
        <p:nvPicPr>
          <p:cNvPr id="34818" name="Picture 2" descr="http://www.reader8.cn/uploadfile/jiaocheng/20140147/2805/2014012801050634205.jpg"/>
          <p:cNvPicPr>
            <a:picLocks noChangeAspect="1" noChangeArrowheads="1"/>
          </p:cNvPicPr>
          <p:nvPr/>
        </p:nvPicPr>
        <p:blipFill>
          <a:blip r:embed="rId1"/>
          <a:srcRect/>
          <a:stretch>
            <a:fillRect/>
          </a:stretch>
        </p:blipFill>
        <p:spPr bwMode="auto">
          <a:xfrm>
            <a:off x="4411645" y="3532184"/>
            <a:ext cx="5143536" cy="2889869"/>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97067" y="1470968"/>
            <a:ext cx="9215502" cy="1754326"/>
          </a:xfrm>
          <a:prstGeom prst="rect">
            <a:avLst/>
          </a:prstGeom>
        </p:spPr>
        <p:txBody>
          <a:bodyPr wrap="square">
            <a:spAutoFit/>
          </a:bodyPr>
          <a:lstStyle/>
          <a:p>
            <a:pPr>
              <a:lnSpc>
                <a:spcPct val="150000"/>
              </a:lnSpc>
            </a:pPr>
            <a:r>
              <a:rPr lang="en-US" altLang="zh-CN" sz="1800" dirty="0">
                <a:latin typeface="微软雅黑" panose="020B0503020204020204" pitchFamily="34" charset="-122"/>
                <a:ea typeface="微软雅黑" panose="020B0503020204020204" pitchFamily="34" charset="-122"/>
              </a:rPr>
              <a:t>      NFS</a:t>
            </a:r>
            <a:r>
              <a:rPr lang="zh-CN" altLang="en-US" sz="1800" dirty="0">
                <a:latin typeface="微软雅黑" panose="020B0503020204020204" pitchFamily="34" charset="-122"/>
                <a:ea typeface="微软雅黑" panose="020B0503020204020204" pitchFamily="34" charset="-122"/>
              </a:rPr>
              <a:t>（</a:t>
            </a:r>
            <a:r>
              <a:rPr lang="en-US" altLang="zh-CN" sz="1800" dirty="0">
                <a:latin typeface="微软雅黑" panose="020B0503020204020204" pitchFamily="34" charset="-122"/>
                <a:ea typeface="微软雅黑" panose="020B0503020204020204" pitchFamily="34" charset="-122"/>
              </a:rPr>
              <a:t>Network File System</a:t>
            </a:r>
            <a:r>
              <a:rPr lang="zh-CN" altLang="en-US" sz="1800" dirty="0">
                <a:latin typeface="微软雅黑" panose="020B0503020204020204" pitchFamily="34" charset="-122"/>
                <a:ea typeface="微软雅黑" panose="020B0503020204020204" pitchFamily="34" charset="-122"/>
              </a:rPr>
              <a:t>）即网络文件系统，它允许网络中的计算机之间通过</a:t>
            </a:r>
            <a:r>
              <a:rPr lang="en-US" altLang="zh-CN" sz="1800" dirty="0">
                <a:latin typeface="微软雅黑" panose="020B0503020204020204" pitchFamily="34" charset="-122"/>
                <a:ea typeface="微软雅黑" panose="020B0503020204020204" pitchFamily="34" charset="-122"/>
              </a:rPr>
              <a:t>TCP/IP</a:t>
            </a:r>
            <a:r>
              <a:rPr lang="zh-CN" altLang="en-US" sz="1800" dirty="0">
                <a:latin typeface="微软雅黑" panose="020B0503020204020204" pitchFamily="34" charset="-122"/>
                <a:ea typeface="微软雅黑" panose="020B0503020204020204" pitchFamily="34" charset="-122"/>
              </a:rPr>
              <a:t>网络共享资源。在</a:t>
            </a:r>
            <a:r>
              <a:rPr lang="en-US" altLang="zh-CN" sz="1800" dirty="0">
                <a:latin typeface="微软雅黑" panose="020B0503020204020204" pitchFamily="34" charset="-122"/>
                <a:ea typeface="微软雅黑" panose="020B0503020204020204" pitchFamily="34" charset="-122"/>
              </a:rPr>
              <a:t>NFS</a:t>
            </a:r>
            <a:r>
              <a:rPr lang="zh-CN" altLang="en-US" sz="1800" dirty="0">
                <a:latin typeface="微软雅黑" panose="020B0503020204020204" pitchFamily="34" charset="-122"/>
                <a:ea typeface="微软雅黑" panose="020B0503020204020204" pitchFamily="34" charset="-122"/>
              </a:rPr>
              <a:t>的应用中，本地</a:t>
            </a:r>
            <a:r>
              <a:rPr lang="en-US" altLang="zh-CN" sz="1800" dirty="0">
                <a:latin typeface="微软雅黑" panose="020B0503020204020204" pitchFamily="34" charset="-122"/>
                <a:ea typeface="微软雅黑" panose="020B0503020204020204" pitchFamily="34" charset="-122"/>
              </a:rPr>
              <a:t>NFS</a:t>
            </a:r>
            <a:r>
              <a:rPr lang="zh-CN" altLang="en-US" sz="1800" dirty="0">
                <a:latin typeface="微软雅黑" panose="020B0503020204020204" pitchFamily="34" charset="-122"/>
                <a:ea typeface="微软雅黑" panose="020B0503020204020204" pitchFamily="34" charset="-122"/>
              </a:rPr>
              <a:t>的客户端应用可以透明地读写位于远端</a:t>
            </a:r>
            <a:r>
              <a:rPr lang="en-US" altLang="zh-CN" sz="1800" dirty="0">
                <a:latin typeface="微软雅黑" panose="020B0503020204020204" pitchFamily="34" charset="-122"/>
                <a:ea typeface="微软雅黑" panose="020B0503020204020204" pitchFamily="34" charset="-122"/>
              </a:rPr>
              <a:t>NFS</a:t>
            </a:r>
            <a:r>
              <a:rPr lang="zh-CN" altLang="en-US" sz="1800" dirty="0">
                <a:latin typeface="微软雅黑" panose="020B0503020204020204" pitchFamily="34" charset="-122"/>
                <a:ea typeface="微软雅黑" panose="020B0503020204020204" pitchFamily="34" charset="-122"/>
              </a:rPr>
              <a:t>服务器上的文件，就像访问本地文件一样。</a:t>
            </a:r>
            <a:endParaRPr lang="zh-CN" altLang="en-US" sz="1800" dirty="0">
              <a:latin typeface="微软雅黑" panose="020B0503020204020204" pitchFamily="34" charset="-122"/>
              <a:ea typeface="微软雅黑" panose="020B0503020204020204" pitchFamily="34" charset="-122"/>
            </a:endParaRPr>
          </a:p>
          <a:p>
            <a:pPr>
              <a:lnSpc>
                <a:spcPct val="150000"/>
              </a:lnSpc>
            </a:pPr>
            <a:endParaRPr lang="zh-CN" altLang="en-US" sz="1800"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678778" y="409908"/>
            <a:ext cx="323217" cy="332667"/>
            <a:chOff x="1827622" y="1343919"/>
            <a:chExt cx="2304000" cy="2304000"/>
          </a:xfrm>
          <a:solidFill>
            <a:srgbClr val="FE6934"/>
          </a:solidFill>
        </p:grpSpPr>
        <p:sp>
          <p:nvSpPr>
            <p:cNvPr id="4" name="椭圆 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102797" y="362935"/>
            <a:ext cx="1770929" cy="412481"/>
          </a:xfrm>
          <a:prstGeom prst="rect">
            <a:avLst/>
          </a:prstGeom>
          <a:noFill/>
        </p:spPr>
        <p:txBody>
          <a:bodyPr wrap="none" lIns="103693" tIns="51846" rIns="103693" bIns="51846" rtlCol="0">
            <a:spAutoFit/>
          </a:bodyPr>
          <a:lstStyle/>
          <a:p>
            <a:r>
              <a:rPr lang="en-US" altLang="zh-CN" sz="2000" b="1" dirty="0">
                <a:solidFill>
                  <a:srgbClr val="0066FF"/>
                </a:solidFill>
                <a:latin typeface="微软雅黑" panose="020B0503020204020204" pitchFamily="34" charset="-122"/>
                <a:ea typeface="微软雅黑" panose="020B0503020204020204" pitchFamily="34" charset="-122"/>
              </a:rPr>
              <a:t>RMAN+NFS</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7" name="直接连接符 6"/>
          <p:cNvCxnSpPr>
            <a:endCxn id="8"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pic>
        <p:nvPicPr>
          <p:cNvPr id="110594" name="Picture 2" descr="http://www.2cto.com/uploadfile/Collfiles/20170607/20170607103220127.png"/>
          <p:cNvPicPr>
            <a:picLocks noChangeAspect="1" noChangeArrowheads="1"/>
          </p:cNvPicPr>
          <p:nvPr/>
        </p:nvPicPr>
        <p:blipFill>
          <a:blip r:embed="rId1"/>
          <a:srcRect/>
          <a:stretch>
            <a:fillRect/>
          </a:stretch>
        </p:blipFill>
        <p:spPr bwMode="auto">
          <a:xfrm>
            <a:off x="3482951" y="3389308"/>
            <a:ext cx="6486525" cy="3505200"/>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组合 75"/>
          <p:cNvGrpSpPr/>
          <p:nvPr/>
        </p:nvGrpSpPr>
        <p:grpSpPr>
          <a:xfrm rot="16200000">
            <a:off x="7654440" y="1433432"/>
            <a:ext cx="1238697" cy="6405942"/>
            <a:chOff x="1349702" y="1746119"/>
            <a:chExt cx="1645146" cy="1936519"/>
          </a:xfrm>
        </p:grpSpPr>
        <p:sp>
          <p:nvSpPr>
            <p:cNvPr id="77" name="圆角矩形 76"/>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27000" dir="3600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77"/>
            <p:cNvSpPr/>
            <p:nvPr/>
          </p:nvSpPr>
          <p:spPr>
            <a:xfrm>
              <a:off x="1381172" y="1755334"/>
              <a:ext cx="1598400" cy="1915970"/>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rot="16200000">
            <a:off x="7635836" y="-557820"/>
            <a:ext cx="1238697" cy="6405942"/>
            <a:chOff x="1349702" y="1746119"/>
            <a:chExt cx="1645146" cy="1936519"/>
          </a:xfrm>
        </p:grpSpPr>
        <p:sp>
          <p:nvSpPr>
            <p:cNvPr id="80" name="圆角矩形 79"/>
            <p:cNvSpPr/>
            <p:nvPr/>
          </p:nvSpPr>
          <p:spPr>
            <a:xfrm>
              <a:off x="1349702" y="1746119"/>
              <a:ext cx="1645146" cy="1936519"/>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a:effectLst>
              <a:outerShdw blurRad="127000" dir="3600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80"/>
            <p:cNvSpPr/>
            <p:nvPr/>
          </p:nvSpPr>
          <p:spPr>
            <a:xfrm>
              <a:off x="1381172" y="1755334"/>
              <a:ext cx="1598400" cy="1915970"/>
            </a:xfrm>
            <a:prstGeom prst="roundRect">
              <a:avLst/>
            </a:prstGeom>
            <a:gradFill>
              <a:gsLst>
                <a:gs pos="65000">
                  <a:srgbClr val="F0F0F0"/>
                </a:gs>
                <a:gs pos="27000">
                  <a:srgbClr val="FBFBFB"/>
                </a:gs>
                <a:gs pos="3000">
                  <a:schemeClr val="bg1"/>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771539" y="1817672"/>
            <a:ext cx="1589976" cy="1636670"/>
            <a:chOff x="1463339" y="1072758"/>
            <a:chExt cx="1546058" cy="1546058"/>
          </a:xfrm>
          <a:effectLst>
            <a:outerShdw blurRad="330200" dist="215900" dir="6900000" sx="91000" sy="91000" algn="t" rotWithShape="0">
              <a:prstClr val="black">
                <a:alpha val="49000"/>
              </a:prstClr>
            </a:outerShdw>
          </a:effectLst>
        </p:grpSpPr>
        <p:sp>
          <p:nvSpPr>
            <p:cNvPr id="5" name="同心圆 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2948750" y="2016656"/>
            <a:ext cx="1203359" cy="1397475"/>
            <a:chOff x="1715395" y="1514206"/>
            <a:chExt cx="900940" cy="1016421"/>
          </a:xfrm>
        </p:grpSpPr>
        <p:sp>
          <p:nvSpPr>
            <p:cNvPr id="7" name="椭圆 6"/>
            <p:cNvSpPr/>
            <p:nvPr/>
          </p:nvSpPr>
          <p:spPr>
            <a:xfrm>
              <a:off x="1715395" y="1514206"/>
              <a:ext cx="900940" cy="900936"/>
            </a:xfrm>
            <a:prstGeom prst="ellipse">
              <a:avLst/>
            </a:prstGeom>
            <a:solidFill>
              <a:srgbClr val="217B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5"/>
            <p:cNvSpPr txBox="1"/>
            <p:nvPr/>
          </p:nvSpPr>
          <p:spPr>
            <a:xfrm>
              <a:off x="1856222" y="1657595"/>
              <a:ext cx="740486" cy="873032"/>
            </a:xfrm>
            <a:prstGeom prst="rect">
              <a:avLst/>
            </a:prstGeom>
            <a:noFill/>
          </p:spPr>
          <p:txBody>
            <a:bodyPr wrap="square" rtlCol="0">
              <a:spAutoFit/>
            </a:bodyPr>
            <a:lstStyle/>
            <a:p>
              <a:r>
                <a:rPr lang="zh-CN" altLang="en-US" dirty="0">
                  <a:solidFill>
                    <a:schemeClr val="bg1"/>
                  </a:solidFill>
                  <a:latin typeface="黑体" panose="02010609060101010101" charset="-122"/>
                  <a:ea typeface="黑体" panose="02010609060101010101" charset="-122"/>
                </a:rPr>
                <a:t>物化</a:t>
              </a:r>
              <a:endParaRPr lang="en-US" altLang="zh-CN" dirty="0">
                <a:solidFill>
                  <a:schemeClr val="bg1"/>
                </a:solidFill>
                <a:latin typeface="黑体" panose="02010609060101010101" charset="-122"/>
                <a:ea typeface="黑体" panose="02010609060101010101" charset="-122"/>
              </a:endParaRPr>
            </a:p>
            <a:p>
              <a:r>
                <a:rPr lang="zh-CN" altLang="en-US" dirty="0">
                  <a:solidFill>
                    <a:schemeClr val="bg1"/>
                  </a:solidFill>
                  <a:latin typeface="黑体" panose="02010609060101010101" charset="-122"/>
                  <a:ea typeface="黑体" panose="02010609060101010101" charset="-122"/>
                </a:rPr>
                <a:t>视图</a:t>
              </a:r>
              <a:endParaRPr lang="zh-CN" altLang="en-US" dirty="0">
                <a:solidFill>
                  <a:schemeClr val="bg1"/>
                </a:solidFill>
                <a:latin typeface="黑体" panose="02010609060101010101" charset="-122"/>
                <a:ea typeface="黑体" panose="02010609060101010101" charset="-122"/>
              </a:endParaRPr>
            </a:p>
            <a:p>
              <a:endParaRPr lang="en-US" altLang="zh-CN" dirty="0">
                <a:solidFill>
                  <a:schemeClr val="bg1"/>
                </a:solidFill>
                <a:latin typeface="黑体" panose="02010609060101010101" charset="-122"/>
                <a:ea typeface="黑体" panose="02010609060101010101" charset="-122"/>
              </a:endParaRPr>
            </a:p>
          </p:txBody>
        </p:sp>
      </p:grpSp>
      <p:grpSp>
        <p:nvGrpSpPr>
          <p:cNvPr id="8" name="组合 7"/>
          <p:cNvGrpSpPr/>
          <p:nvPr/>
        </p:nvGrpSpPr>
        <p:grpSpPr>
          <a:xfrm>
            <a:off x="2756971" y="3817936"/>
            <a:ext cx="1589976" cy="1636670"/>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9"/>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8" name="组合 47"/>
          <p:cNvGrpSpPr/>
          <p:nvPr/>
        </p:nvGrpSpPr>
        <p:grpSpPr>
          <a:xfrm>
            <a:off x="2950279" y="4016920"/>
            <a:ext cx="1389928" cy="1238696"/>
            <a:chOff x="1705659" y="2553657"/>
            <a:chExt cx="1040621" cy="900936"/>
          </a:xfrm>
        </p:grpSpPr>
        <p:sp>
          <p:nvSpPr>
            <p:cNvPr id="11" name="椭圆 10"/>
            <p:cNvSpPr/>
            <p:nvPr/>
          </p:nvSpPr>
          <p:spPr>
            <a:xfrm>
              <a:off x="1705659" y="2553657"/>
              <a:ext cx="900940" cy="900936"/>
            </a:xfrm>
            <a:prstGeom prst="ellipse">
              <a:avLst/>
            </a:prstGeom>
            <a:solidFill>
              <a:srgbClr val="FFB3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16"/>
            <p:cNvSpPr txBox="1"/>
            <p:nvPr/>
          </p:nvSpPr>
          <p:spPr>
            <a:xfrm>
              <a:off x="1789805" y="2784413"/>
              <a:ext cx="956475" cy="514864"/>
            </a:xfrm>
            <a:prstGeom prst="rect">
              <a:avLst/>
            </a:prstGeom>
            <a:noFill/>
          </p:spPr>
          <p:txBody>
            <a:bodyPr wrap="square" rtlCol="0">
              <a:spAutoFit/>
            </a:bodyPr>
            <a:lstStyle/>
            <a:p>
              <a:r>
                <a:rPr lang="en-US" altLang="zh-CN" sz="2000" dirty="0">
                  <a:solidFill>
                    <a:schemeClr val="bg1"/>
                  </a:solidFill>
                  <a:latin typeface="黑体" panose="02010609060101010101" charset="-122"/>
                  <a:ea typeface="黑体" panose="02010609060101010101" charset="-122"/>
                </a:rPr>
                <a:t>Kettle+</a:t>
              </a:r>
              <a:endParaRPr lang="en-US" altLang="zh-CN" sz="2000" dirty="0">
                <a:solidFill>
                  <a:schemeClr val="bg1"/>
                </a:solidFill>
                <a:latin typeface="黑体" panose="02010609060101010101" charset="-122"/>
                <a:ea typeface="黑体" panose="02010609060101010101" charset="-122"/>
              </a:endParaRPr>
            </a:p>
            <a:p>
              <a:r>
                <a:rPr lang="en-US" altLang="zh-CN" sz="2000" dirty="0">
                  <a:solidFill>
                    <a:schemeClr val="bg1"/>
                  </a:solidFill>
                  <a:latin typeface="黑体" panose="02010609060101010101" charset="-122"/>
                  <a:ea typeface="黑体" panose="02010609060101010101" charset="-122"/>
                </a:rPr>
                <a:t>Exp</a:t>
              </a:r>
              <a:endParaRPr lang="zh-CN" altLang="en-US" sz="2000" dirty="0">
                <a:solidFill>
                  <a:schemeClr val="bg1"/>
                </a:solidFill>
                <a:latin typeface="黑体" panose="02010609060101010101" charset="-122"/>
                <a:ea typeface="黑体" panose="02010609060101010101" charset="-122"/>
              </a:endParaRPr>
            </a:p>
          </p:txBody>
        </p:sp>
      </p:grpSp>
      <p:sp>
        <p:nvSpPr>
          <p:cNvPr id="44" name="矩形 30"/>
          <p:cNvSpPr>
            <a:spLocks noChangeArrowheads="1"/>
          </p:cNvSpPr>
          <p:nvPr/>
        </p:nvSpPr>
        <p:spPr bwMode="auto">
          <a:xfrm>
            <a:off x="5346941" y="2149206"/>
            <a:ext cx="5508710" cy="717210"/>
          </a:xfrm>
          <a:prstGeom prst="rect">
            <a:avLst/>
          </a:prstGeom>
          <a:noFill/>
          <a:ln w="9525">
            <a:noFill/>
            <a:miter lim="800000"/>
          </a:ln>
        </p:spPr>
        <p:txBody>
          <a:bodyPr wrap="square" lIns="155537" tIns="77769" rIns="155537" bIns="77769">
            <a:spAutoFit/>
          </a:bodyPr>
          <a:lstStyle/>
          <a:p>
            <a:pPr lvl="0">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在目标端创建</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rPr>
              <a:t>dblink</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指向源端，并根据表结构创建查物化视图。在一定的时间内，物化视图会把数据缓存到目标端本地。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5" name="矩形 30"/>
          <p:cNvSpPr>
            <a:spLocks noChangeArrowheads="1"/>
          </p:cNvSpPr>
          <p:nvPr/>
        </p:nvSpPr>
        <p:spPr bwMode="auto">
          <a:xfrm>
            <a:off x="5346941" y="4164153"/>
            <a:ext cx="5508710" cy="1277364"/>
          </a:xfrm>
          <a:prstGeom prst="rect">
            <a:avLst/>
          </a:prstGeom>
          <a:noFill/>
          <a:ln w="9525">
            <a:noFill/>
            <a:miter lim="800000"/>
          </a:ln>
        </p:spPr>
        <p:txBody>
          <a:bodyPr wrap="square" lIns="155537" tIns="77769" rIns="155537" bIns="77769">
            <a:spAutoFit/>
          </a:bodyPr>
          <a:lstStyle/>
          <a:p>
            <a:pPr>
              <a:lnSpc>
                <a:spcPct val="13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在目标端执行</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exp</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导出数据的方式进行数据备份，并部署</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Kettle</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工具进行调度。这个方案不能实时同步，只能按需调整同步策略，且数据还原复杂。</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lvl="0">
              <a:lnSpc>
                <a:spcPct val="130000"/>
              </a:lnSpc>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678778" y="409908"/>
            <a:ext cx="323217" cy="332667"/>
            <a:chOff x="1827622" y="1343919"/>
            <a:chExt cx="2304000" cy="2304000"/>
          </a:xfrm>
          <a:solidFill>
            <a:srgbClr val="FE6934"/>
          </a:solidFill>
        </p:grpSpPr>
        <p:sp>
          <p:nvSpPr>
            <p:cNvPr id="37" name="椭圆 36"/>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38"/>
          <p:cNvSpPr txBox="1"/>
          <p:nvPr/>
        </p:nvSpPr>
        <p:spPr>
          <a:xfrm>
            <a:off x="1102797" y="362935"/>
            <a:ext cx="1594406" cy="381704"/>
          </a:xfrm>
          <a:prstGeom prst="rect">
            <a:avLst/>
          </a:prstGeom>
          <a:noFill/>
        </p:spPr>
        <p:txBody>
          <a:bodyPr wrap="none" lIns="103693" tIns="51846" rIns="103693" bIns="51846" rtlCol="0">
            <a:spAutoFit/>
          </a:bodyPr>
          <a:lstStyle/>
          <a:p>
            <a:r>
              <a:rPr lang="zh-CN" altLang="en-US" sz="1800" b="1" dirty="0">
                <a:solidFill>
                  <a:srgbClr val="0066FF"/>
                </a:solidFill>
                <a:latin typeface="微软雅黑" panose="020B0503020204020204" pitchFamily="34" charset="-122"/>
                <a:ea typeface="微软雅黑" panose="020B0503020204020204" pitchFamily="34" charset="-122"/>
              </a:rPr>
              <a:t>其它容灾方式</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40" name="直接连接符 39"/>
          <p:cNvCxnSpPr>
            <a:endCxn id="41"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1"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blinds(horizontal)">
                                      <p:cBhvr>
                                        <p:cTn id="7" dur="500"/>
                                        <p:tgtEl>
                                          <p:spTgt spid="76"/>
                                        </p:tgtEl>
                                      </p:cBhvr>
                                    </p:animEffect>
                                  </p:childTnLst>
                                </p:cTn>
                              </p:par>
                              <p:par>
                                <p:cTn id="8" presetID="3" presetClass="entr" presetSubtype="10" fill="hold"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blinds(horizontal)">
                                      <p:cBhvr>
                                        <p:cTn id="10" dur="500"/>
                                        <p:tgtEl>
                                          <p:spTgt spid="79"/>
                                        </p:tgtEl>
                                      </p:cBhvr>
                                    </p:animEffect>
                                  </p:childTnLst>
                                </p:cTn>
                              </p:par>
                              <p:par>
                                <p:cTn id="11" presetID="3"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par>
                                <p:cTn id="14" presetID="3" presetClass="entr" presetSubtype="10" fill="hold"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blinds(horizontal)">
                                      <p:cBhvr>
                                        <p:cTn id="16" dur="500"/>
                                        <p:tgtEl>
                                          <p:spTgt spid="47"/>
                                        </p:tgtEl>
                                      </p:cBhvr>
                                    </p:animEffect>
                                  </p:childTnLst>
                                </p:cTn>
                              </p:par>
                              <p:par>
                                <p:cTn id="17" presetID="3" presetClass="entr" presetSubtype="1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par>
                                <p:cTn id="20" presetID="3" presetClass="entr" presetSubtype="1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blinds(horizontal)">
                                      <p:cBhvr>
                                        <p:cTn id="22" dur="500"/>
                                        <p:tgtEl>
                                          <p:spTgt spid="4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blinds(horizontal)">
                                      <p:cBhvr>
                                        <p:cTn id="25" dur="500"/>
                                        <p:tgtEl>
                                          <p:spTgt spid="4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blinds(horizontal)">
                                      <p:cBhvr>
                                        <p:cTn id="2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2428" y="7561399"/>
            <a:ext cx="13681075" cy="360226"/>
          </a:xfrm>
          <a:prstGeom prst="rect">
            <a:avLst/>
          </a:prstGeom>
          <a:solidFill>
            <a:srgbClr val="157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7393561" y="2954441"/>
            <a:ext cx="4590512" cy="707886"/>
          </a:xfrm>
          <a:prstGeom prst="rect">
            <a:avLst/>
          </a:prstGeom>
          <a:noFill/>
        </p:spPr>
        <p:txBody>
          <a:bodyPr wrap="square" rtlCol="0">
            <a:spAutoFit/>
          </a:bodyPr>
          <a:lstStyle/>
          <a:p>
            <a:r>
              <a:rPr lang="en-US" altLang="zh-CN" sz="4000" dirty="0">
                <a:solidFill>
                  <a:srgbClr val="0066FF"/>
                </a:solidFill>
                <a:latin typeface="思源黑体 CN Bold" pitchFamily="34" charset="-122"/>
                <a:ea typeface="思源黑体 CN Bold" pitchFamily="34" charset="-122"/>
              </a:rPr>
              <a:t>Oracle</a:t>
            </a:r>
            <a:r>
              <a:rPr lang="zh-CN" altLang="en-US" sz="4000" dirty="0">
                <a:solidFill>
                  <a:srgbClr val="0066FF"/>
                </a:solidFill>
                <a:latin typeface="思源黑体 CN Bold" pitchFamily="34" charset="-122"/>
                <a:ea typeface="思源黑体 CN Bold" pitchFamily="34" charset="-122"/>
              </a:rPr>
              <a:t>故障与恢复</a:t>
            </a:r>
            <a:endParaRPr lang="zh-CN" altLang="en-US" sz="4000" dirty="0">
              <a:solidFill>
                <a:srgbClr val="0066FF"/>
              </a:solidFill>
              <a:latin typeface="思源黑体 CN Bold" pitchFamily="34" charset="-122"/>
              <a:ea typeface="思源黑体 CN Bold" pitchFamily="34" charset="-122"/>
            </a:endParaRPr>
          </a:p>
        </p:txBody>
      </p:sp>
      <p:grpSp>
        <p:nvGrpSpPr>
          <p:cNvPr id="2" name="组合 4"/>
          <p:cNvGrpSpPr/>
          <p:nvPr/>
        </p:nvGrpSpPr>
        <p:grpSpPr>
          <a:xfrm>
            <a:off x="4186853" y="2154519"/>
            <a:ext cx="2168184" cy="2231572"/>
            <a:chOff x="4392265" y="2154519"/>
            <a:chExt cx="2168184" cy="2231572"/>
          </a:xfrm>
        </p:grpSpPr>
        <p:grpSp>
          <p:nvGrpSpPr>
            <p:cNvPr id="4" name="组合 31"/>
            <p:cNvGrpSpPr/>
            <p:nvPr/>
          </p:nvGrpSpPr>
          <p:grpSpPr>
            <a:xfrm>
              <a:off x="4392265" y="2154519"/>
              <a:ext cx="2168184" cy="2231572"/>
              <a:chOff x="1827622" y="1343919"/>
              <a:chExt cx="2304000" cy="2304000"/>
            </a:xfrm>
          </p:grpSpPr>
          <p:sp>
            <p:nvSpPr>
              <p:cNvPr id="34" name="椭圆 3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4678970" y="2474541"/>
              <a:ext cx="1594774" cy="1641398"/>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r>
                <a:rPr lang="en-US" altLang="zh-CN" sz="7200" dirty="0">
                  <a:solidFill>
                    <a:schemeClr val="bg1"/>
                  </a:solidFill>
                  <a:latin typeface="DIN Mittelschrift Std" pitchFamily="50" charset="0"/>
                  <a:ea typeface="微软雅黑" panose="020B0503020204020204" pitchFamily="34" charset="-122"/>
                </a:rPr>
                <a:t>02</a:t>
              </a:r>
              <a:endParaRPr lang="zh-CN" altLang="en-US" sz="7200" dirty="0">
                <a:solidFill>
                  <a:schemeClr val="bg1"/>
                </a:solidFill>
                <a:latin typeface="DIN Mittelschrift Std" pitchFamily="50" charset="0"/>
                <a:ea typeface="微软雅黑" panose="020B0503020204020204" pitchFamily="34" charset="-122"/>
              </a:endParaRPr>
            </a:p>
          </p:txBody>
        </p:sp>
      </p:grpSp>
      <p:cxnSp>
        <p:nvCxnSpPr>
          <p:cNvPr id="3" name="直接连接符 2"/>
          <p:cNvCxnSpPr/>
          <p:nvPr/>
        </p:nvCxnSpPr>
        <p:spPr>
          <a:xfrm>
            <a:off x="6808646" y="2031986"/>
            <a:ext cx="0" cy="25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linds(horizont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5"/>
          <p:cNvGrpSpPr/>
          <p:nvPr/>
        </p:nvGrpSpPr>
        <p:grpSpPr>
          <a:xfrm>
            <a:off x="678778" y="409908"/>
            <a:ext cx="323217" cy="332667"/>
            <a:chOff x="1827622" y="1343919"/>
            <a:chExt cx="2304000" cy="2304000"/>
          </a:xfrm>
          <a:solidFill>
            <a:srgbClr val="FE6934"/>
          </a:solidFill>
        </p:grpSpPr>
        <p:sp>
          <p:nvSpPr>
            <p:cNvPr id="4" name="椭圆 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102797" y="362935"/>
            <a:ext cx="1132741" cy="381704"/>
          </a:xfrm>
          <a:prstGeom prst="rect">
            <a:avLst/>
          </a:prstGeom>
          <a:noFill/>
        </p:spPr>
        <p:txBody>
          <a:bodyPr wrap="none" lIns="103693" tIns="51846" rIns="103693" bIns="51846" rtlCol="0">
            <a:spAutoFit/>
          </a:bodyPr>
          <a:lstStyle/>
          <a:p>
            <a:r>
              <a:rPr lang="zh-CN" altLang="en-US" sz="1800" b="1" dirty="0">
                <a:solidFill>
                  <a:srgbClr val="0066FF"/>
                </a:solidFill>
                <a:latin typeface="微软雅黑" panose="020B0503020204020204" pitchFamily="34" charset="-122"/>
                <a:ea typeface="微软雅黑" panose="020B0503020204020204" pitchFamily="34" charset="-122"/>
              </a:rPr>
              <a:t>案例分析</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7" name="直接连接符 6"/>
          <p:cNvCxnSpPr>
            <a:endCxn id="8"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
        <p:nvSpPr>
          <p:cNvPr id="26" name="矩形 25"/>
          <p:cNvSpPr/>
          <p:nvPr/>
        </p:nvSpPr>
        <p:spPr>
          <a:xfrm>
            <a:off x="4483083" y="6246828"/>
            <a:ext cx="2954655" cy="461665"/>
          </a:xfrm>
          <a:prstGeom prst="rect">
            <a:avLst/>
          </a:prstGeom>
        </p:spPr>
        <p:txBody>
          <a:bodyPr wrap="none">
            <a:spAutoFit/>
          </a:bodyPr>
          <a:lstStyle/>
          <a:p>
            <a:r>
              <a:rPr lang="zh-CN" altLang="en-US" b="1" dirty="0" smtClean="0">
                <a:solidFill>
                  <a:srgbClr val="0066FF"/>
                </a:solidFill>
                <a:latin typeface="微软雅黑" panose="020B0503020204020204" pitchFamily="34" charset="-122"/>
                <a:ea typeface="微软雅黑" panose="020B0503020204020204" pitchFamily="34" charset="-122"/>
              </a:rPr>
              <a:t>数据库</a:t>
            </a:r>
            <a:r>
              <a:rPr lang="zh-CN" altLang="en-US" b="1" dirty="0">
                <a:solidFill>
                  <a:srgbClr val="0066FF"/>
                </a:solidFill>
                <a:latin typeface="微软雅黑" panose="020B0503020204020204" pitchFamily="34" charset="-122"/>
                <a:ea typeface="微软雅黑" panose="020B0503020204020204" pitchFamily="34" charset="-122"/>
              </a:rPr>
              <a:t>服务异常关闭</a:t>
            </a:r>
            <a:endParaRPr lang="zh-CN" altLang="en-US" dirty="0"/>
          </a:p>
        </p:txBody>
      </p:sp>
      <p:pic>
        <p:nvPicPr>
          <p:cNvPr id="135170" name="Picture 2" descr="http://pic.baike.soso.com/p/20140513/20140513112330-1465725384.jpg"/>
          <p:cNvPicPr>
            <a:picLocks noChangeAspect="1" noChangeArrowheads="1"/>
          </p:cNvPicPr>
          <p:nvPr/>
        </p:nvPicPr>
        <p:blipFill>
          <a:blip r:embed="rId1"/>
          <a:srcRect/>
          <a:stretch>
            <a:fillRect/>
          </a:stretch>
        </p:blipFill>
        <p:spPr bwMode="auto">
          <a:xfrm>
            <a:off x="4411645" y="1460482"/>
            <a:ext cx="4886325" cy="404812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35"/>
          <p:cNvGrpSpPr/>
          <p:nvPr/>
        </p:nvGrpSpPr>
        <p:grpSpPr>
          <a:xfrm>
            <a:off x="678778" y="409908"/>
            <a:ext cx="323217" cy="332667"/>
            <a:chOff x="1827622" y="1343919"/>
            <a:chExt cx="2304000" cy="2304000"/>
          </a:xfrm>
          <a:solidFill>
            <a:srgbClr val="FE6934"/>
          </a:solidFill>
        </p:grpSpPr>
        <p:sp>
          <p:nvSpPr>
            <p:cNvPr id="37" name="椭圆 36"/>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38"/>
          <p:cNvSpPr txBox="1"/>
          <p:nvPr/>
        </p:nvSpPr>
        <p:spPr>
          <a:xfrm>
            <a:off x="1102797" y="362935"/>
            <a:ext cx="2056071" cy="381704"/>
          </a:xfrm>
          <a:prstGeom prst="rect">
            <a:avLst/>
          </a:prstGeom>
          <a:noFill/>
        </p:spPr>
        <p:txBody>
          <a:bodyPr wrap="none" lIns="103693" tIns="51846" rIns="103693" bIns="51846" rtlCol="0">
            <a:spAutoFit/>
          </a:bodyPr>
          <a:lstStyle/>
          <a:p>
            <a:r>
              <a:rPr lang="zh-CN" altLang="en-US" sz="1800" b="1" dirty="0">
                <a:solidFill>
                  <a:srgbClr val="0066FF"/>
                </a:solidFill>
                <a:latin typeface="微软雅黑" panose="020B0503020204020204" pitchFamily="34" charset="-122"/>
                <a:ea typeface="微软雅黑" panose="020B0503020204020204" pitchFamily="34" charset="-122"/>
              </a:rPr>
              <a:t>排查原因的切入点</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40" name="直接连接符 39"/>
          <p:cNvCxnSpPr>
            <a:endCxn id="41"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1"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
        <p:nvSpPr>
          <p:cNvPr id="28" name="矩形 27"/>
          <p:cNvSpPr/>
          <p:nvPr/>
        </p:nvSpPr>
        <p:spPr>
          <a:xfrm>
            <a:off x="2768571" y="2174862"/>
            <a:ext cx="8143932" cy="267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endParaRPr lang="en-US" altLang="zh-CN" dirty="0"/>
          </a:p>
          <a:p>
            <a:r>
              <a:rPr lang="en-US" altLang="zh-CN" dirty="0"/>
              <a:t>1</a:t>
            </a:r>
            <a:r>
              <a:rPr lang="zh-CN" altLang="en-US" dirty="0"/>
              <a:t>、数据库日志</a:t>
            </a:r>
            <a:endParaRPr lang="en-US" altLang="zh-CN" dirty="0"/>
          </a:p>
          <a:p>
            <a:r>
              <a:rPr lang="en-US" altLang="zh-CN" dirty="0"/>
              <a:t>app\Administrator\</a:t>
            </a:r>
            <a:r>
              <a:rPr lang="en-US" altLang="zh-CN" dirty="0" err="1"/>
              <a:t>diag</a:t>
            </a:r>
            <a:r>
              <a:rPr lang="en-US" altLang="zh-CN" dirty="0"/>
              <a:t>\</a:t>
            </a:r>
            <a:r>
              <a:rPr lang="en-US" altLang="zh-CN" dirty="0" err="1"/>
              <a:t>rdbms</a:t>
            </a:r>
            <a:r>
              <a:rPr lang="en-US" altLang="zh-CN" dirty="0"/>
              <a:t>\ {</a:t>
            </a:r>
            <a:r>
              <a:rPr lang="en-US" altLang="zh-CN" dirty="0" err="1"/>
              <a:t>sid</a:t>
            </a:r>
            <a:r>
              <a:rPr lang="en-US" altLang="zh-CN" dirty="0"/>
              <a:t>}\{</a:t>
            </a:r>
            <a:r>
              <a:rPr lang="en-US" altLang="zh-CN" dirty="0" err="1"/>
              <a:t>sid</a:t>
            </a:r>
            <a:r>
              <a:rPr lang="en-US" altLang="zh-CN" dirty="0"/>
              <a:t>}\ alert\log.xml</a:t>
            </a:r>
            <a:endParaRPr lang="en-US" altLang="zh-CN" dirty="0"/>
          </a:p>
          <a:p>
            <a:endParaRPr lang="en-US" altLang="zh-CN" dirty="0"/>
          </a:p>
          <a:p>
            <a:r>
              <a:rPr lang="en-US" altLang="zh-CN" dirty="0"/>
              <a:t>2</a:t>
            </a:r>
            <a:r>
              <a:rPr lang="zh-CN" altLang="en-US" dirty="0"/>
              <a:t>、跟踪文件</a:t>
            </a:r>
            <a:endParaRPr lang="zh-CN" altLang="en-US" dirty="0"/>
          </a:p>
          <a:p>
            <a:r>
              <a:rPr lang="en-US" altLang="zh-CN" dirty="0"/>
              <a:t>app\Administrator\</a:t>
            </a:r>
            <a:r>
              <a:rPr lang="en-US" altLang="zh-CN" dirty="0" err="1"/>
              <a:t>diag</a:t>
            </a:r>
            <a:r>
              <a:rPr lang="en-US" altLang="zh-CN" dirty="0"/>
              <a:t>\</a:t>
            </a:r>
            <a:r>
              <a:rPr lang="en-US" altLang="zh-CN" dirty="0" err="1"/>
              <a:t>rdbms</a:t>
            </a:r>
            <a:r>
              <a:rPr lang="en-US" altLang="zh-CN" dirty="0"/>
              <a:t>\{</a:t>
            </a:r>
            <a:r>
              <a:rPr lang="en-US" altLang="zh-CN" dirty="0" err="1"/>
              <a:t>sid</a:t>
            </a:r>
            <a:r>
              <a:rPr lang="en-US" altLang="zh-CN" dirty="0"/>
              <a:t>}\{</a:t>
            </a:r>
            <a:r>
              <a:rPr lang="en-US" altLang="zh-CN" dirty="0" err="1"/>
              <a:t>sid</a:t>
            </a:r>
            <a:r>
              <a:rPr lang="en-US" altLang="zh-CN" dirty="0"/>
              <a:t>}\trace\</a:t>
            </a:r>
            <a:endParaRPr lang="en-US" altLang="zh-CN" dirty="0"/>
          </a:p>
          <a:p>
            <a:endParaRPr lang="en-US" altLang="zh-CN"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1"/>
          <a:srcRect/>
          <a:stretch>
            <a:fillRect/>
          </a:stretch>
        </p:blipFill>
        <p:spPr bwMode="auto">
          <a:xfrm>
            <a:off x="3554389" y="1531920"/>
            <a:ext cx="9429816" cy="2438400"/>
          </a:xfrm>
          <a:prstGeom prst="rect">
            <a:avLst/>
          </a:prstGeom>
        </p:spPr>
        <p:style>
          <a:lnRef idx="2">
            <a:schemeClr val="accent4"/>
          </a:lnRef>
          <a:fillRef idx="1">
            <a:schemeClr val="lt1"/>
          </a:fillRef>
          <a:effectRef idx="0">
            <a:schemeClr val="accent4"/>
          </a:effectRef>
          <a:fontRef idx="minor">
            <a:schemeClr val="dk1"/>
          </a:fontRef>
        </p:style>
      </p:pic>
      <p:grpSp>
        <p:nvGrpSpPr>
          <p:cNvPr id="3" name="组合 35"/>
          <p:cNvGrpSpPr/>
          <p:nvPr/>
        </p:nvGrpSpPr>
        <p:grpSpPr>
          <a:xfrm>
            <a:off x="678778" y="409908"/>
            <a:ext cx="323217" cy="332667"/>
            <a:chOff x="1827622" y="1343919"/>
            <a:chExt cx="2304000" cy="2304000"/>
          </a:xfrm>
          <a:solidFill>
            <a:srgbClr val="FE6934"/>
          </a:solidFill>
        </p:grpSpPr>
        <p:sp>
          <p:nvSpPr>
            <p:cNvPr id="4" name="椭圆 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102797" y="362935"/>
            <a:ext cx="3460301" cy="381704"/>
          </a:xfrm>
          <a:prstGeom prst="rect">
            <a:avLst/>
          </a:prstGeom>
          <a:noFill/>
        </p:spPr>
        <p:txBody>
          <a:bodyPr wrap="none" lIns="103693" tIns="51846" rIns="103693" bIns="51846" rtlCol="0">
            <a:spAutoFit/>
          </a:bodyPr>
          <a:lstStyle/>
          <a:p>
            <a:r>
              <a:rPr lang="zh-CN" altLang="en-US" sz="1800" b="1" dirty="0">
                <a:solidFill>
                  <a:srgbClr val="0066FF"/>
                </a:solidFill>
                <a:latin typeface="微软雅黑" panose="020B0503020204020204" pitchFamily="34" charset="-122"/>
                <a:ea typeface="微软雅黑" panose="020B0503020204020204" pitchFamily="34" charset="-122"/>
              </a:rPr>
              <a:t>案例分析</a:t>
            </a:r>
            <a:r>
              <a:rPr lang="en-US" altLang="zh-CN" sz="1800" b="1" dirty="0" smtClean="0">
                <a:solidFill>
                  <a:srgbClr val="0066FF"/>
                </a:solidFill>
                <a:latin typeface="微软雅黑" panose="020B0503020204020204" pitchFamily="34" charset="-122"/>
                <a:ea typeface="微软雅黑" panose="020B0503020204020204" pitchFamily="34" charset="-122"/>
              </a:rPr>
              <a:t>—</a:t>
            </a:r>
            <a:r>
              <a:rPr lang="zh-CN" altLang="en-US" sz="1800" b="1" dirty="0" smtClean="0">
                <a:solidFill>
                  <a:srgbClr val="0066FF"/>
                </a:solidFill>
                <a:latin typeface="微软雅黑" panose="020B0503020204020204" pitchFamily="34" charset="-122"/>
                <a:ea typeface="微软雅黑" panose="020B0503020204020204" pitchFamily="34" charset="-122"/>
              </a:rPr>
              <a:t>数据库</a:t>
            </a:r>
            <a:r>
              <a:rPr lang="zh-CN" altLang="en-US" sz="1800" b="1" dirty="0">
                <a:solidFill>
                  <a:srgbClr val="0066FF"/>
                </a:solidFill>
                <a:latin typeface="微软雅黑" panose="020B0503020204020204" pitchFamily="34" charset="-122"/>
                <a:ea typeface="微软雅黑" panose="020B0503020204020204" pitchFamily="34" charset="-122"/>
              </a:rPr>
              <a:t>服务自动关闭</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7" name="直接连接符 6"/>
          <p:cNvCxnSpPr>
            <a:endCxn id="8"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pic>
        <p:nvPicPr>
          <p:cNvPr id="123907" name="Picture 3"/>
          <p:cNvPicPr>
            <a:picLocks noChangeAspect="1" noChangeArrowheads="1"/>
          </p:cNvPicPr>
          <p:nvPr/>
        </p:nvPicPr>
        <p:blipFill>
          <a:blip r:embed="rId2"/>
          <a:srcRect/>
          <a:stretch>
            <a:fillRect/>
          </a:stretch>
        </p:blipFill>
        <p:spPr bwMode="auto">
          <a:xfrm>
            <a:off x="3554389" y="4704307"/>
            <a:ext cx="9467230" cy="1643073"/>
          </a:xfrm>
          <a:prstGeom prst="rect">
            <a:avLst/>
          </a:prstGeom>
        </p:spPr>
        <p:style>
          <a:lnRef idx="2">
            <a:schemeClr val="accent3"/>
          </a:lnRef>
          <a:fillRef idx="1">
            <a:schemeClr val="lt1"/>
          </a:fillRef>
          <a:effectRef idx="0">
            <a:schemeClr val="accent3"/>
          </a:effectRef>
          <a:fontRef idx="minor">
            <a:schemeClr val="dk1"/>
          </a:fontRef>
        </p:style>
      </p:pic>
      <p:grpSp>
        <p:nvGrpSpPr>
          <p:cNvPr id="12" name="组合 11"/>
          <p:cNvGrpSpPr/>
          <p:nvPr/>
        </p:nvGrpSpPr>
        <p:grpSpPr>
          <a:xfrm>
            <a:off x="1339812" y="1603359"/>
            <a:ext cx="1714512" cy="1714512"/>
            <a:chOff x="3168751" y="3574409"/>
            <a:chExt cx="1984315" cy="2042587"/>
          </a:xfrm>
        </p:grpSpPr>
        <p:grpSp>
          <p:nvGrpSpPr>
            <p:cNvPr id="13" name="组合 24"/>
            <p:cNvGrpSpPr/>
            <p:nvPr/>
          </p:nvGrpSpPr>
          <p:grpSpPr>
            <a:xfrm>
              <a:off x="3168751" y="3574409"/>
              <a:ext cx="1984315" cy="2042587"/>
              <a:chOff x="1463339" y="1072758"/>
              <a:chExt cx="1546058" cy="1546058"/>
            </a:xfrm>
            <a:effectLst>
              <a:outerShdw blurRad="330200" dist="215900" dir="6900000" sx="91000" sy="91000" algn="t" rotWithShape="0">
                <a:prstClr val="black">
                  <a:alpha val="49000"/>
                </a:prstClr>
              </a:outerShdw>
            </a:effectLst>
          </p:grpSpPr>
          <p:sp>
            <p:nvSpPr>
              <p:cNvPr id="17" name="同心圆 1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27"/>
            <p:cNvGrpSpPr/>
            <p:nvPr/>
          </p:nvGrpSpPr>
          <p:grpSpPr>
            <a:xfrm>
              <a:off x="3410010" y="3822744"/>
              <a:ext cx="1693688" cy="1545911"/>
              <a:chOff x="3089229" y="3088680"/>
              <a:chExt cx="1132008" cy="1003758"/>
            </a:xfrm>
          </p:grpSpPr>
          <p:sp>
            <p:nvSpPr>
              <p:cNvPr id="15" name="椭圆 14"/>
              <p:cNvSpPr/>
              <p:nvPr/>
            </p:nvSpPr>
            <p:spPr>
              <a:xfrm>
                <a:off x="3089229" y="3088680"/>
                <a:ext cx="1003763" cy="1003758"/>
              </a:xfrm>
              <a:prstGeom prst="ellipse">
                <a:avLst/>
              </a:prstGeom>
              <a:solidFill>
                <a:srgbClr val="217BFF"/>
              </a:solidFill>
              <a:ln>
                <a:noFill/>
              </a:ln>
              <a:effectLst>
                <a:innerShdw blurRad="63500" dist="50800" dir="180000">
                  <a:prstClr val="black">
                    <a:alpha val="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TextBox 15"/>
              <p:cNvSpPr txBox="1"/>
              <p:nvPr/>
            </p:nvSpPr>
            <p:spPr>
              <a:xfrm>
                <a:off x="3259542" y="3258998"/>
                <a:ext cx="961695" cy="64281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日志</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文件</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grpSp>
        <p:nvGrpSpPr>
          <p:cNvPr id="19" name="组合 18"/>
          <p:cNvGrpSpPr/>
          <p:nvPr/>
        </p:nvGrpSpPr>
        <p:grpSpPr>
          <a:xfrm>
            <a:off x="1339812" y="4632869"/>
            <a:ext cx="1714511" cy="1756835"/>
            <a:chOff x="3168751" y="3574409"/>
            <a:chExt cx="1984315" cy="2042587"/>
          </a:xfrm>
        </p:grpSpPr>
        <p:grpSp>
          <p:nvGrpSpPr>
            <p:cNvPr id="20" name="组合 24"/>
            <p:cNvGrpSpPr/>
            <p:nvPr/>
          </p:nvGrpSpPr>
          <p:grpSpPr>
            <a:xfrm>
              <a:off x="3168751" y="3574409"/>
              <a:ext cx="1984315" cy="2042587"/>
              <a:chOff x="1463339" y="1072758"/>
              <a:chExt cx="1546058" cy="1546058"/>
            </a:xfrm>
            <a:effectLst>
              <a:outerShdw blurRad="330200" dist="215900" dir="6900000" sx="91000" sy="91000" algn="t" rotWithShape="0">
                <a:prstClr val="black">
                  <a:alpha val="49000"/>
                </a:prstClr>
              </a:outerShdw>
            </a:effectLst>
          </p:grpSpPr>
          <p:sp>
            <p:nvSpPr>
              <p:cNvPr id="24" name="同心圆 23"/>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椭圆 24"/>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7"/>
            <p:cNvGrpSpPr/>
            <p:nvPr/>
          </p:nvGrpSpPr>
          <p:grpSpPr>
            <a:xfrm>
              <a:off x="3410009" y="3822744"/>
              <a:ext cx="1693689" cy="1545911"/>
              <a:chOff x="3089229" y="3088680"/>
              <a:chExt cx="1132009" cy="1003758"/>
            </a:xfrm>
          </p:grpSpPr>
          <p:sp>
            <p:nvSpPr>
              <p:cNvPr id="22" name="椭圆 21"/>
              <p:cNvSpPr/>
              <p:nvPr/>
            </p:nvSpPr>
            <p:spPr>
              <a:xfrm>
                <a:off x="3089229" y="3088680"/>
                <a:ext cx="1003763" cy="1003758"/>
              </a:xfrm>
              <a:prstGeom prst="ellipse">
                <a:avLst/>
              </a:prstGeom>
              <a:solidFill>
                <a:srgbClr val="217BFF"/>
              </a:solidFill>
              <a:ln>
                <a:noFill/>
              </a:ln>
              <a:effectLst>
                <a:innerShdw blurRad="63500" dist="50800" dir="180000">
                  <a:prstClr val="black">
                    <a:alpha val="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TextBox 22"/>
              <p:cNvSpPr txBox="1"/>
              <p:nvPr/>
            </p:nvSpPr>
            <p:spPr>
              <a:xfrm>
                <a:off x="3259543" y="3282961"/>
                <a:ext cx="961695" cy="627326"/>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事件</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细节</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blinds(horizontal)">
                                      <p:cBhvr>
                                        <p:cTn id="7" dur="500"/>
                                        <p:tgtEl>
                                          <p:spTgt spid="123906"/>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23907"/>
                                        </p:tgtEl>
                                        <p:attrNameLst>
                                          <p:attrName>style.visibility</p:attrName>
                                        </p:attrNameLst>
                                      </p:cBhvr>
                                      <p:to>
                                        <p:strVal val="visible"/>
                                      </p:to>
                                    </p:set>
                                    <p:animEffect transition="in" filter="blinds(horizontal)">
                                      <p:cBhvr>
                                        <p:cTn id="15" dur="500"/>
                                        <p:tgtEl>
                                          <p:spTgt spid="123907"/>
                                        </p:tgtEl>
                                      </p:cBhvr>
                                    </p:animEffect>
                                  </p:childTnLst>
                                </p:cTn>
                              </p:par>
                              <p:par>
                                <p:cTn id="16" presetID="3"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Administrator\Desktop\749044_112221025312_2.jpg"/>
          <p:cNvPicPr>
            <a:picLocks noChangeAspect="1" noChangeArrowheads="1"/>
          </p:cNvPicPr>
          <p:nvPr/>
        </p:nvPicPr>
        <p:blipFill rotWithShape="1">
          <a:blip r:embed="rId1">
            <a:extLst>
              <a:ext uri="{28A0092B-C50C-407E-A947-70E740481C1C}">
                <a14:useLocalDpi xmlns:a14="http://schemas.microsoft.com/office/drawing/2010/main" val="0"/>
              </a:ext>
            </a:extLst>
          </a:blip>
          <a:srcRect l="12225" t="9700" r="16983" b="18603"/>
          <a:stretch>
            <a:fillRect/>
          </a:stretch>
        </p:blipFill>
        <p:spPr bwMode="auto">
          <a:xfrm>
            <a:off x="0" y="0"/>
            <a:ext cx="14545394" cy="794520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3683350" y="685823"/>
            <a:ext cx="3614283" cy="1173492"/>
            <a:chOff x="3522503" y="673255"/>
            <a:chExt cx="3614283" cy="1173492"/>
          </a:xfrm>
          <a:noFill/>
        </p:grpSpPr>
        <p:sp>
          <p:nvSpPr>
            <p:cNvPr id="8" name="TextBox 7"/>
            <p:cNvSpPr txBox="1"/>
            <p:nvPr/>
          </p:nvSpPr>
          <p:spPr>
            <a:xfrm>
              <a:off x="3522503" y="1077306"/>
              <a:ext cx="3240360" cy="769441"/>
            </a:xfrm>
            <a:prstGeom prst="rect">
              <a:avLst/>
            </a:prstGeom>
            <a:grpFill/>
          </p:spPr>
          <p:txBody>
            <a:bodyPr wrap="square" rtlCol="0">
              <a:spAutoFit/>
            </a:bodyPr>
            <a:lstStyle/>
            <a:p>
              <a:r>
                <a:rPr lang="zh-CN" altLang="en-US" sz="4400" dirty="0">
                  <a:solidFill>
                    <a:schemeClr val="bg1"/>
                  </a:solidFill>
                  <a:latin typeface="微软雅黑" panose="020B0503020204020204" pitchFamily="34" charset="-122"/>
                  <a:ea typeface="微软雅黑" panose="020B0503020204020204" pitchFamily="34" charset="-122"/>
                </a:rPr>
                <a:t>学无止境</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3600177" y="673255"/>
              <a:ext cx="3536609" cy="446276"/>
            </a:xfrm>
            <a:prstGeom prst="rect">
              <a:avLst/>
            </a:prstGeom>
            <a:grpFill/>
          </p:spPr>
          <p:txBody>
            <a:bodyPr wrap="square" rtlCol="0">
              <a:spAutoFit/>
            </a:bodyPr>
            <a:lstStyle/>
            <a:p>
              <a:endParaRPr lang="zh-CN" altLang="en-US" sz="2300"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149018" y="-546916"/>
            <a:ext cx="8529010" cy="8912927"/>
            <a:chOff x="5149018" y="-546916"/>
            <a:chExt cx="8529010" cy="8912927"/>
          </a:xfrm>
        </p:grpSpPr>
        <p:grpSp>
          <p:nvGrpSpPr>
            <p:cNvPr id="6" name="组合 5"/>
            <p:cNvGrpSpPr/>
            <p:nvPr/>
          </p:nvGrpSpPr>
          <p:grpSpPr>
            <a:xfrm>
              <a:off x="5149018" y="0"/>
              <a:ext cx="8529010" cy="8250793"/>
              <a:chOff x="5152065" y="0"/>
              <a:chExt cx="8529010" cy="7940997"/>
            </a:xfrm>
            <a:solidFill>
              <a:schemeClr val="bg1"/>
            </a:solidFill>
          </p:grpSpPr>
          <p:sp>
            <p:nvSpPr>
              <p:cNvPr id="4" name="矩形 3"/>
              <p:cNvSpPr/>
              <p:nvPr/>
            </p:nvSpPr>
            <p:spPr>
              <a:xfrm>
                <a:off x="7704633" y="0"/>
                <a:ext cx="5976442" cy="7921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flipH="1">
                <a:off x="5152065" y="0"/>
                <a:ext cx="2552568" cy="794099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rot="1011878">
              <a:off x="6302819" y="-546916"/>
              <a:ext cx="276085" cy="8912927"/>
            </a:xfrm>
            <a:prstGeom prst="rect">
              <a:avLst/>
            </a:prstGeom>
            <a:solidFill>
              <a:srgbClr val="FFC000"/>
            </a:solidFill>
            <a:ln>
              <a:noFill/>
            </a:ln>
            <a:effectLst>
              <a:outerShdw blurRad="152400" dist="635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38192" tIns="69096" rIns="138192" bIns="69096" spcCol="0" rtlCol="0" anchor="ctr"/>
            <a:lstStyle/>
            <a:p>
              <a:pPr algn="ctr"/>
              <a:endParaRPr lang="zh-CN" altLang="en-US"/>
            </a:p>
          </p:txBody>
        </p:sp>
      </p:grpSp>
      <p:grpSp>
        <p:nvGrpSpPr>
          <p:cNvPr id="13" name="组合 12"/>
          <p:cNvGrpSpPr/>
          <p:nvPr/>
        </p:nvGrpSpPr>
        <p:grpSpPr>
          <a:xfrm>
            <a:off x="9163352" y="246036"/>
            <a:ext cx="1954214" cy="1954920"/>
            <a:chOff x="4345444" y="2542859"/>
            <a:chExt cx="1810550" cy="1811205"/>
          </a:xfrm>
        </p:grpSpPr>
        <p:grpSp>
          <p:nvGrpSpPr>
            <p:cNvPr id="14" name="组合 13"/>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6" name="同心圆 1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1484233"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椭圆 14"/>
            <p:cNvSpPr/>
            <p:nvPr/>
          </p:nvSpPr>
          <p:spPr>
            <a:xfrm>
              <a:off x="4565571" y="2763062"/>
              <a:ext cx="1370298" cy="1370793"/>
            </a:xfrm>
            <a:prstGeom prst="ellipse">
              <a:avLst/>
            </a:prstGeom>
            <a:solidFill>
              <a:srgbClr val="FF993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 name="组合 6"/>
          <p:cNvGrpSpPr/>
          <p:nvPr/>
        </p:nvGrpSpPr>
        <p:grpSpPr>
          <a:xfrm>
            <a:off x="9553772" y="783751"/>
            <a:ext cx="1445171" cy="875186"/>
            <a:chOff x="6369066" y="979195"/>
            <a:chExt cx="965907" cy="568257"/>
          </a:xfrm>
        </p:grpSpPr>
        <p:sp>
          <p:nvSpPr>
            <p:cNvPr id="2" name="TextBox 1"/>
            <p:cNvSpPr txBox="1"/>
            <p:nvPr/>
          </p:nvSpPr>
          <p:spPr>
            <a:xfrm>
              <a:off x="6369066" y="979195"/>
              <a:ext cx="950693" cy="379694"/>
            </a:xfrm>
            <a:prstGeom prst="rect">
              <a:avLst/>
            </a:prstGeom>
            <a:noFill/>
          </p:spPr>
          <p:txBody>
            <a:bodyPr wrap="squar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前 言</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21" name="TextBox 120"/>
            <p:cNvSpPr txBox="1"/>
            <p:nvPr/>
          </p:nvSpPr>
          <p:spPr>
            <a:xfrm>
              <a:off x="6369066" y="1347613"/>
              <a:ext cx="965907" cy="199839"/>
            </a:xfrm>
            <a:prstGeom prst="rect">
              <a:avLst/>
            </a:prstGeom>
            <a:noFill/>
          </p:spPr>
          <p:txBody>
            <a:bodyPr wrap="square" rtlCol="0">
              <a:spAutoFit/>
            </a:bodyPr>
            <a:lstStyle/>
            <a:p>
              <a:r>
                <a:rPr lang="en-US" altLang="zh-CN" sz="1400" dirty="0">
                  <a:solidFill>
                    <a:schemeClr val="bg1"/>
                  </a:solidFill>
                  <a:latin typeface="微软雅黑" panose="020B0503020204020204" pitchFamily="34" charset="-122"/>
                  <a:ea typeface="微软雅黑" panose="020B0503020204020204" pitchFamily="34" charset="-122"/>
                </a:rPr>
                <a:t>FOREWORD</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23" name="TextBox 122"/>
          <p:cNvSpPr txBox="1"/>
          <p:nvPr/>
        </p:nvSpPr>
        <p:spPr>
          <a:xfrm>
            <a:off x="7269165" y="2600609"/>
            <a:ext cx="5929354" cy="4294525"/>
          </a:xfrm>
          <a:prstGeom prst="rect">
            <a:avLst/>
          </a:prstGeom>
          <a:noFill/>
        </p:spPr>
        <p:txBody>
          <a:bodyPr wrap="square" lIns="138192" tIns="69096" rIns="138192" bIns="69096" rtlCol="0">
            <a:spAutoFit/>
          </a:bodyPr>
          <a:lstStyle/>
          <a:p>
            <a:pPr>
              <a:lnSpc>
                <a:spcPct val="150000"/>
              </a:lnSpc>
            </a:pPr>
            <a:r>
              <a:rPr lang="zh-CN" altLang="en-US" sz="1700" dirty="0">
                <a:latin typeface="微软雅黑" panose="020B0503020204020204" pitchFamily="34" charset="-122"/>
                <a:ea typeface="微软雅黑" panose="020B0503020204020204" pitchFamily="34" charset="-122"/>
              </a:rPr>
              <a:t>       </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系统</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在全国已有三百多个地市部署，据目前统计，有</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341</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套</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Oracle</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数据库在线运行中，在如此大规模的环境下，我们作为全国</a:t>
            </a:r>
            <a:r>
              <a:rPr lang="zh-CN" altLang="en-US" sz="2000" dirty="0" smtClean="0">
                <a:solidFill>
                  <a:schemeClr val="tx1">
                    <a:lumMod val="65000"/>
                    <a:lumOff val="35000"/>
                  </a:schemeClr>
                </a:solidFill>
                <a:latin typeface="微软雅黑" panose="020B0503020204020204" pitchFamily="34" charset="-122"/>
                <a:ea typeface="微软雅黑" panose="020B0503020204020204" pitchFamily="34" charset="-122"/>
              </a:rPr>
              <a:t>的技术</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支持中心应该对</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Oracle</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相当熟悉，包括从</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Oracle</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的体系结构到脚本编写都应该全面掌握，只有技术跟上了才能服务得更好。从</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341</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套</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Oracle</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，希望大家不要马上想到这是一个巨大的工作量，应该第一想到这是一个前所未有的学习平台，是您往上爬的机会，不是所有人都这么幸运有这样一个平台。</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blinds(horizontal)">
                                      <p:cBhvr>
                                        <p:cTn id="1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1"/>
          <a:srcRect/>
          <a:stretch>
            <a:fillRect/>
          </a:stretch>
        </p:blipFill>
        <p:spPr bwMode="auto">
          <a:xfrm>
            <a:off x="2911447" y="1674796"/>
            <a:ext cx="7410450" cy="5114925"/>
          </a:xfrm>
          <a:prstGeom prst="rect">
            <a:avLst/>
          </a:prstGeom>
        </p:spPr>
        <p:style>
          <a:lnRef idx="2">
            <a:schemeClr val="accent2"/>
          </a:lnRef>
          <a:fillRef idx="1">
            <a:schemeClr val="lt1"/>
          </a:fillRef>
          <a:effectRef idx="0">
            <a:schemeClr val="accent2"/>
          </a:effectRef>
          <a:fontRef idx="minor">
            <a:schemeClr val="dk1"/>
          </a:fontRef>
        </p:style>
      </p:pic>
      <p:grpSp>
        <p:nvGrpSpPr>
          <p:cNvPr id="3" name="组合 35"/>
          <p:cNvGrpSpPr/>
          <p:nvPr/>
        </p:nvGrpSpPr>
        <p:grpSpPr>
          <a:xfrm>
            <a:off x="678778" y="409908"/>
            <a:ext cx="323217" cy="332667"/>
            <a:chOff x="1827622" y="1343919"/>
            <a:chExt cx="2304000" cy="2304000"/>
          </a:xfrm>
          <a:solidFill>
            <a:srgbClr val="FE6934"/>
          </a:solidFill>
        </p:grpSpPr>
        <p:sp>
          <p:nvSpPr>
            <p:cNvPr id="4" name="椭圆 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102797" y="362935"/>
            <a:ext cx="3460301" cy="381704"/>
          </a:xfrm>
          <a:prstGeom prst="rect">
            <a:avLst/>
          </a:prstGeom>
          <a:noFill/>
        </p:spPr>
        <p:txBody>
          <a:bodyPr wrap="none" lIns="103693" tIns="51846" rIns="103693" bIns="51846" rtlCol="0">
            <a:spAutoFit/>
          </a:bodyPr>
          <a:lstStyle/>
          <a:p>
            <a:r>
              <a:rPr lang="zh-CN" altLang="en-US" sz="1800" b="1" dirty="0">
                <a:solidFill>
                  <a:srgbClr val="0066FF"/>
                </a:solidFill>
                <a:latin typeface="微软雅黑" panose="020B0503020204020204" pitchFamily="34" charset="-122"/>
                <a:ea typeface="微软雅黑" panose="020B0503020204020204" pitchFamily="34" charset="-122"/>
              </a:rPr>
              <a:t>案例分析</a:t>
            </a:r>
            <a:r>
              <a:rPr lang="en-US" altLang="zh-CN" sz="1800" b="1" dirty="0" smtClean="0">
                <a:solidFill>
                  <a:srgbClr val="0066FF"/>
                </a:solidFill>
                <a:latin typeface="微软雅黑" panose="020B0503020204020204" pitchFamily="34" charset="-122"/>
                <a:ea typeface="微软雅黑" panose="020B0503020204020204" pitchFamily="34" charset="-122"/>
              </a:rPr>
              <a:t>—</a:t>
            </a:r>
            <a:r>
              <a:rPr lang="zh-CN" altLang="en-US" sz="1800" b="1" dirty="0" smtClean="0">
                <a:solidFill>
                  <a:srgbClr val="0066FF"/>
                </a:solidFill>
                <a:latin typeface="微软雅黑" panose="020B0503020204020204" pitchFamily="34" charset="-122"/>
                <a:ea typeface="微软雅黑" panose="020B0503020204020204" pitchFamily="34" charset="-122"/>
              </a:rPr>
              <a:t>数据库</a:t>
            </a:r>
            <a:r>
              <a:rPr lang="zh-CN" altLang="en-US" sz="1800" b="1" dirty="0">
                <a:solidFill>
                  <a:srgbClr val="0066FF"/>
                </a:solidFill>
                <a:latin typeface="微软雅黑" panose="020B0503020204020204" pitchFamily="34" charset="-122"/>
                <a:ea typeface="微软雅黑" panose="020B0503020204020204" pitchFamily="34" charset="-122"/>
              </a:rPr>
              <a:t>服务自动关闭</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7" name="直接连接符 6"/>
          <p:cNvCxnSpPr>
            <a:endCxn id="8"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54191" y="4246564"/>
            <a:ext cx="9054723" cy="646331"/>
          </a:xfrm>
          <a:prstGeom prst="rect">
            <a:avLst/>
          </a:prstGeom>
        </p:spPr>
        <p:txBody>
          <a:bodyPr wrap="none">
            <a:spAutoFit/>
          </a:bodyPr>
          <a:lstStyle/>
          <a:p>
            <a:r>
              <a:rPr lang="en-US" altLang="zh-CN" sz="3600" dirty="0">
                <a:solidFill>
                  <a:srgbClr val="00B050"/>
                </a:solidFill>
              </a:rPr>
              <a:t>alter index </a:t>
            </a:r>
            <a:r>
              <a:rPr lang="en-US" altLang="zh-CN" sz="3600" dirty="0">
                <a:solidFill>
                  <a:srgbClr val="0066CC"/>
                </a:solidFill>
              </a:rPr>
              <a:t>SMON_SCN_TIME_SCN_IDX</a:t>
            </a:r>
            <a:r>
              <a:rPr lang="en-US" altLang="zh-CN" sz="3600" dirty="0"/>
              <a:t> </a:t>
            </a:r>
            <a:r>
              <a:rPr lang="en-US" altLang="zh-CN" sz="3600" dirty="0">
                <a:solidFill>
                  <a:srgbClr val="00B050"/>
                </a:solidFill>
              </a:rPr>
              <a:t>rebuild</a:t>
            </a:r>
            <a:r>
              <a:rPr lang="en-US" altLang="zh-CN" sz="3600" dirty="0"/>
              <a:t>;</a:t>
            </a:r>
            <a:endParaRPr lang="zh-CN" altLang="en-US" sz="3600" dirty="0"/>
          </a:p>
        </p:txBody>
      </p:sp>
      <p:grpSp>
        <p:nvGrpSpPr>
          <p:cNvPr id="4" name="组合 3"/>
          <p:cNvGrpSpPr/>
          <p:nvPr/>
        </p:nvGrpSpPr>
        <p:grpSpPr>
          <a:xfrm>
            <a:off x="5768967" y="2103424"/>
            <a:ext cx="1714512" cy="1714512"/>
            <a:chOff x="3168751" y="3574409"/>
            <a:chExt cx="1984315" cy="2042587"/>
          </a:xfrm>
        </p:grpSpPr>
        <p:grpSp>
          <p:nvGrpSpPr>
            <p:cNvPr id="5" name="组合 24"/>
            <p:cNvGrpSpPr/>
            <p:nvPr/>
          </p:nvGrpSpPr>
          <p:grpSpPr>
            <a:xfrm>
              <a:off x="3168751" y="3574409"/>
              <a:ext cx="1984315" cy="2042587"/>
              <a:chOff x="1463339" y="1072758"/>
              <a:chExt cx="1546058" cy="1546058"/>
            </a:xfrm>
            <a:effectLst>
              <a:outerShdw blurRad="330200" dist="215900" dir="6900000" sx="91000" sy="91000" algn="t" rotWithShape="0">
                <a:prstClr val="black">
                  <a:alpha val="49000"/>
                </a:prstClr>
              </a:outerShdw>
            </a:effectLst>
          </p:grpSpPr>
          <p:sp>
            <p:nvSpPr>
              <p:cNvPr id="9" name="同心圆 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椭圆 9"/>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27"/>
            <p:cNvGrpSpPr/>
            <p:nvPr/>
          </p:nvGrpSpPr>
          <p:grpSpPr>
            <a:xfrm>
              <a:off x="3410009" y="3822744"/>
              <a:ext cx="1501810" cy="1545911"/>
              <a:chOff x="3089229" y="3088680"/>
              <a:chExt cx="1003763" cy="1003758"/>
            </a:xfrm>
          </p:grpSpPr>
          <p:sp>
            <p:nvSpPr>
              <p:cNvPr id="7" name="椭圆 6"/>
              <p:cNvSpPr/>
              <p:nvPr/>
            </p:nvSpPr>
            <p:spPr>
              <a:xfrm>
                <a:off x="3089229" y="3088680"/>
                <a:ext cx="1003763" cy="1003758"/>
              </a:xfrm>
              <a:prstGeom prst="ellipse">
                <a:avLst/>
              </a:prstGeom>
              <a:solidFill>
                <a:srgbClr val="217BFF"/>
              </a:solidFill>
              <a:ln>
                <a:noFill/>
              </a:ln>
              <a:effectLst>
                <a:innerShdw blurRad="63500" dist="50800" dir="180000">
                  <a:prstClr val="black">
                    <a:alpha val="8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TextBox 7"/>
              <p:cNvSpPr txBox="1"/>
              <p:nvPr/>
            </p:nvSpPr>
            <p:spPr>
              <a:xfrm>
                <a:off x="3259543" y="3424780"/>
                <a:ext cx="663127" cy="357118"/>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答案</a:t>
                </a:r>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grpSp>
        <p:nvGrpSpPr>
          <p:cNvPr id="11" name="组合 35"/>
          <p:cNvGrpSpPr/>
          <p:nvPr/>
        </p:nvGrpSpPr>
        <p:grpSpPr>
          <a:xfrm>
            <a:off x="678778" y="409908"/>
            <a:ext cx="323217" cy="332667"/>
            <a:chOff x="1827622" y="1343919"/>
            <a:chExt cx="2304000" cy="2304000"/>
          </a:xfrm>
          <a:solidFill>
            <a:srgbClr val="FE6934"/>
          </a:solidFill>
        </p:grpSpPr>
        <p:sp>
          <p:nvSpPr>
            <p:cNvPr id="12" name="椭圆 11"/>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13"/>
          <p:cNvSpPr txBox="1"/>
          <p:nvPr/>
        </p:nvSpPr>
        <p:spPr>
          <a:xfrm>
            <a:off x="1102797" y="362935"/>
            <a:ext cx="3460301" cy="381704"/>
          </a:xfrm>
          <a:prstGeom prst="rect">
            <a:avLst/>
          </a:prstGeom>
          <a:noFill/>
        </p:spPr>
        <p:txBody>
          <a:bodyPr wrap="none" lIns="103693" tIns="51846" rIns="103693" bIns="51846" rtlCol="0">
            <a:spAutoFit/>
          </a:bodyPr>
          <a:lstStyle/>
          <a:p>
            <a:r>
              <a:rPr lang="zh-CN" altLang="en-US" sz="1800" b="1" dirty="0">
                <a:solidFill>
                  <a:srgbClr val="0066FF"/>
                </a:solidFill>
                <a:latin typeface="微软雅黑" panose="020B0503020204020204" pitchFamily="34" charset="-122"/>
                <a:ea typeface="微软雅黑" panose="020B0503020204020204" pitchFamily="34" charset="-122"/>
              </a:rPr>
              <a:t>案例分析</a:t>
            </a:r>
            <a:r>
              <a:rPr lang="en-US" altLang="zh-CN" sz="1800" b="1" dirty="0" smtClean="0">
                <a:solidFill>
                  <a:srgbClr val="0066FF"/>
                </a:solidFill>
                <a:latin typeface="微软雅黑" panose="020B0503020204020204" pitchFamily="34" charset="-122"/>
                <a:ea typeface="微软雅黑" panose="020B0503020204020204" pitchFamily="34" charset="-122"/>
              </a:rPr>
              <a:t>—</a:t>
            </a:r>
            <a:r>
              <a:rPr lang="zh-CN" altLang="en-US" sz="1800" b="1" dirty="0" smtClean="0">
                <a:solidFill>
                  <a:srgbClr val="0066FF"/>
                </a:solidFill>
                <a:latin typeface="微软雅黑" panose="020B0503020204020204" pitchFamily="34" charset="-122"/>
                <a:ea typeface="微软雅黑" panose="020B0503020204020204" pitchFamily="34" charset="-122"/>
              </a:rPr>
              <a:t>数据库</a:t>
            </a:r>
            <a:r>
              <a:rPr lang="zh-CN" altLang="en-US" sz="1800" b="1" dirty="0">
                <a:solidFill>
                  <a:srgbClr val="0066FF"/>
                </a:solidFill>
                <a:latin typeface="微软雅黑" panose="020B0503020204020204" pitchFamily="34" charset="-122"/>
                <a:ea typeface="微软雅黑" panose="020B0503020204020204" pitchFamily="34" charset="-122"/>
              </a:rPr>
              <a:t>服务自动关闭</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15" name="直接连接符 14"/>
          <p:cNvCxnSpPr>
            <a:endCxn id="16"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
        <p:nvSpPr>
          <p:cNvPr id="17" name="矩形 16"/>
          <p:cNvSpPr/>
          <p:nvPr/>
        </p:nvSpPr>
        <p:spPr>
          <a:xfrm>
            <a:off x="5924831" y="5389572"/>
            <a:ext cx="1415772" cy="4616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a:spAutoFit/>
          </a:bodyPr>
          <a:lstStyle/>
          <a:p>
            <a:r>
              <a:rPr lang="zh-CN" altLang="en-US" b="1" dirty="0"/>
              <a:t>重建索引</a:t>
            </a:r>
            <a:endParaRPr lang="zh-CN" altLang="en-US"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2428" y="7561399"/>
            <a:ext cx="13681075" cy="360226"/>
          </a:xfrm>
          <a:prstGeom prst="rect">
            <a:avLst/>
          </a:prstGeom>
          <a:solidFill>
            <a:srgbClr val="157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7393561" y="2954441"/>
            <a:ext cx="4590512" cy="707886"/>
          </a:xfrm>
          <a:prstGeom prst="rect">
            <a:avLst/>
          </a:prstGeom>
          <a:noFill/>
        </p:spPr>
        <p:txBody>
          <a:bodyPr wrap="square" rtlCol="0">
            <a:spAutoFit/>
          </a:bodyPr>
          <a:lstStyle/>
          <a:p>
            <a:r>
              <a:rPr lang="zh-CN" altLang="en-US" sz="4000" dirty="0">
                <a:solidFill>
                  <a:srgbClr val="0066FF"/>
                </a:solidFill>
                <a:latin typeface="思源黑体 CN Bold" pitchFamily="34" charset="-122"/>
                <a:ea typeface="思源黑体 CN Bold" pitchFamily="34" charset="-122"/>
              </a:rPr>
              <a:t>网络安全与防护</a:t>
            </a:r>
            <a:endParaRPr lang="zh-CN" altLang="en-US" sz="4000" dirty="0">
              <a:solidFill>
                <a:srgbClr val="0066FF"/>
              </a:solidFill>
              <a:latin typeface="思源黑体 CN Bold" pitchFamily="34" charset="-122"/>
              <a:ea typeface="思源黑体 CN Bold" pitchFamily="34" charset="-122"/>
            </a:endParaRPr>
          </a:p>
        </p:txBody>
      </p:sp>
      <p:grpSp>
        <p:nvGrpSpPr>
          <p:cNvPr id="2" name="组合 4"/>
          <p:cNvGrpSpPr/>
          <p:nvPr/>
        </p:nvGrpSpPr>
        <p:grpSpPr>
          <a:xfrm>
            <a:off x="4186853" y="2154519"/>
            <a:ext cx="2168184" cy="2231572"/>
            <a:chOff x="4392265" y="2154519"/>
            <a:chExt cx="2168184" cy="2231572"/>
          </a:xfrm>
        </p:grpSpPr>
        <p:grpSp>
          <p:nvGrpSpPr>
            <p:cNvPr id="4" name="组合 31"/>
            <p:cNvGrpSpPr/>
            <p:nvPr/>
          </p:nvGrpSpPr>
          <p:grpSpPr>
            <a:xfrm>
              <a:off x="4392265" y="2154519"/>
              <a:ext cx="2168184" cy="2231572"/>
              <a:chOff x="1827622" y="1343919"/>
              <a:chExt cx="2304000" cy="2304000"/>
            </a:xfrm>
          </p:grpSpPr>
          <p:sp>
            <p:nvSpPr>
              <p:cNvPr id="34" name="椭圆 3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4678970" y="2474541"/>
              <a:ext cx="1594774" cy="1641398"/>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r>
                <a:rPr lang="en-US" altLang="zh-CN" sz="7200" dirty="0">
                  <a:solidFill>
                    <a:schemeClr val="bg1"/>
                  </a:solidFill>
                  <a:latin typeface="DIN Mittelschrift Std" pitchFamily="50" charset="0"/>
                  <a:ea typeface="微软雅黑" panose="020B0503020204020204" pitchFamily="34" charset="-122"/>
                </a:rPr>
                <a:t>03</a:t>
              </a:r>
              <a:endParaRPr lang="zh-CN" altLang="en-US" sz="7200" dirty="0">
                <a:solidFill>
                  <a:schemeClr val="bg1"/>
                </a:solidFill>
                <a:latin typeface="DIN Mittelschrift Std" pitchFamily="50" charset="0"/>
                <a:ea typeface="微软雅黑" panose="020B0503020204020204" pitchFamily="34" charset="-122"/>
              </a:endParaRPr>
            </a:p>
          </p:txBody>
        </p:sp>
      </p:grpSp>
      <p:cxnSp>
        <p:nvCxnSpPr>
          <p:cNvPr id="3" name="直接连接符 2"/>
          <p:cNvCxnSpPr/>
          <p:nvPr/>
        </p:nvCxnSpPr>
        <p:spPr>
          <a:xfrm>
            <a:off x="6808646" y="2031986"/>
            <a:ext cx="0" cy="25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linds(horizont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5"/>
          <p:cNvGrpSpPr/>
          <p:nvPr/>
        </p:nvGrpSpPr>
        <p:grpSpPr>
          <a:xfrm>
            <a:off x="678778" y="409908"/>
            <a:ext cx="323217" cy="332667"/>
            <a:chOff x="1827622" y="1343919"/>
            <a:chExt cx="2304000" cy="2304000"/>
          </a:xfrm>
          <a:solidFill>
            <a:srgbClr val="FE6934"/>
          </a:solidFill>
        </p:grpSpPr>
        <p:sp>
          <p:nvSpPr>
            <p:cNvPr id="3" name="椭圆 2"/>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extBox 4"/>
          <p:cNvSpPr txBox="1"/>
          <p:nvPr/>
        </p:nvSpPr>
        <p:spPr>
          <a:xfrm>
            <a:off x="1102797" y="362935"/>
            <a:ext cx="2286903" cy="381704"/>
          </a:xfrm>
          <a:prstGeom prst="rect">
            <a:avLst/>
          </a:prstGeom>
          <a:noFill/>
        </p:spPr>
        <p:txBody>
          <a:bodyPr wrap="none" lIns="103693" tIns="51846" rIns="103693" bIns="51846" rtlCol="0">
            <a:spAutoFit/>
          </a:bodyPr>
          <a:lstStyle/>
          <a:p>
            <a:r>
              <a:rPr lang="zh-CN" altLang="en-US" sz="1800" b="1" dirty="0">
                <a:solidFill>
                  <a:srgbClr val="0066FF"/>
                </a:solidFill>
                <a:latin typeface="微软雅黑" panose="020B0503020204020204" pitchFamily="34" charset="-122"/>
                <a:ea typeface="微软雅黑" panose="020B0503020204020204" pitchFamily="34" charset="-122"/>
              </a:rPr>
              <a:t>信息系统网络架构图</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6" name="直接连接符 5"/>
          <p:cNvCxnSpPr>
            <a:endCxn id="7"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pic>
        <p:nvPicPr>
          <p:cNvPr id="124933" name="Picture 5"/>
          <p:cNvPicPr>
            <a:picLocks noChangeAspect="1" noChangeArrowheads="1"/>
          </p:cNvPicPr>
          <p:nvPr/>
        </p:nvPicPr>
        <p:blipFill>
          <a:blip r:embed="rId1"/>
          <a:srcRect/>
          <a:stretch>
            <a:fillRect/>
          </a:stretch>
        </p:blipFill>
        <p:spPr bwMode="auto">
          <a:xfrm>
            <a:off x="2268505" y="2174862"/>
            <a:ext cx="8996377" cy="4256883"/>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24933"/>
                                        </p:tgtEl>
                                        <p:attrNameLst>
                                          <p:attrName>style.visibility</p:attrName>
                                        </p:attrNameLst>
                                      </p:cBhvr>
                                      <p:to>
                                        <p:strVal val="visible"/>
                                      </p:to>
                                    </p:set>
                                    <p:animEffect transition="in" filter="blinds(horizontal)">
                                      <p:cBhvr>
                                        <p:cTn id="7" dur="500"/>
                                        <p:tgtEl>
                                          <p:spTgt spid="1249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1"/>
          <a:srcRect/>
          <a:stretch>
            <a:fillRect/>
          </a:stretch>
        </p:blipFill>
        <p:spPr bwMode="auto">
          <a:xfrm>
            <a:off x="3054323" y="2103424"/>
            <a:ext cx="7543800" cy="5200650"/>
          </a:xfrm>
          <a:prstGeom prst="rect">
            <a:avLst/>
          </a:prstGeom>
          <a:noFill/>
          <a:ln w="9525">
            <a:noFill/>
            <a:miter lim="800000"/>
            <a:headEnd/>
            <a:tailEnd/>
          </a:ln>
          <a:effectLst/>
        </p:spPr>
      </p:pic>
      <p:grpSp>
        <p:nvGrpSpPr>
          <p:cNvPr id="3" name="组合 35"/>
          <p:cNvGrpSpPr/>
          <p:nvPr/>
        </p:nvGrpSpPr>
        <p:grpSpPr>
          <a:xfrm>
            <a:off x="678778" y="409908"/>
            <a:ext cx="323217" cy="332667"/>
            <a:chOff x="1827622" y="1343919"/>
            <a:chExt cx="2304000" cy="2304000"/>
          </a:xfrm>
          <a:solidFill>
            <a:srgbClr val="FE6934"/>
          </a:solidFill>
        </p:grpSpPr>
        <p:sp>
          <p:nvSpPr>
            <p:cNvPr id="4" name="椭圆 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102797" y="362935"/>
            <a:ext cx="1363573" cy="381704"/>
          </a:xfrm>
          <a:prstGeom prst="rect">
            <a:avLst/>
          </a:prstGeom>
          <a:noFill/>
        </p:spPr>
        <p:txBody>
          <a:bodyPr wrap="none" lIns="103693" tIns="51846" rIns="103693" bIns="51846" rtlCol="0">
            <a:spAutoFit/>
          </a:bodyPr>
          <a:lstStyle/>
          <a:p>
            <a:r>
              <a:rPr lang="zh-CN" altLang="en-US" sz="1800" b="1" dirty="0">
                <a:solidFill>
                  <a:srgbClr val="0066FF"/>
                </a:solidFill>
                <a:latin typeface="微软雅黑" panose="020B0503020204020204" pitchFamily="34" charset="-122"/>
                <a:ea typeface="微软雅黑" panose="020B0503020204020204" pitchFamily="34" charset="-122"/>
              </a:rPr>
              <a:t>开启防火墙</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7" name="直接连接符 6"/>
          <p:cNvCxnSpPr>
            <a:endCxn id="8"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
        <p:nvSpPr>
          <p:cNvPr id="9" name="矩形 8"/>
          <p:cNvSpPr/>
          <p:nvPr/>
        </p:nvSpPr>
        <p:spPr>
          <a:xfrm>
            <a:off x="911183" y="1317606"/>
            <a:ext cx="11858708" cy="461665"/>
          </a:xfrm>
          <a:prstGeom prst="rect">
            <a:avLst/>
          </a:prstGeom>
        </p:spPr>
        <p:txBody>
          <a:bodyPr wrap="square">
            <a:spAutoFit/>
          </a:bodyPr>
          <a:lstStyle/>
          <a:p>
            <a:r>
              <a:rPr lang="zh-CN" altLang="en-US" dirty="0"/>
              <a:t>控制面版</a:t>
            </a:r>
            <a:r>
              <a:rPr lang="en-US" altLang="zh-CN" dirty="0">
                <a:sym typeface="Wingdings" panose="05000000000000000000" pitchFamily="2" charset="2"/>
              </a:rPr>
              <a:t>Windows</a:t>
            </a:r>
            <a:r>
              <a:rPr lang="zh-CN" altLang="en-US" dirty="0">
                <a:sym typeface="Wingdings" panose="05000000000000000000" pitchFamily="2" charset="2"/>
              </a:rPr>
              <a:t>防火墙</a:t>
            </a:r>
            <a:r>
              <a:rPr lang="en-US" altLang="zh-CN" dirty="0">
                <a:sym typeface="Wingdings" panose="05000000000000000000" pitchFamily="2" charset="2"/>
              </a:rPr>
              <a:t></a:t>
            </a:r>
            <a:r>
              <a:rPr lang="zh-CN" altLang="en-US" dirty="0">
                <a:sym typeface="Wingdings" panose="05000000000000000000" pitchFamily="2" charset="2"/>
              </a:rPr>
              <a:t>打开或关闭</a:t>
            </a:r>
            <a:r>
              <a:rPr lang="en-US" altLang="zh-CN" dirty="0">
                <a:sym typeface="Wingdings" panose="05000000000000000000" pitchFamily="2" charset="2"/>
              </a:rPr>
              <a:t>windows</a:t>
            </a:r>
            <a:r>
              <a:rPr lang="zh-CN" altLang="en-US" dirty="0">
                <a:sym typeface="Wingdings" panose="05000000000000000000" pitchFamily="2" charset="2"/>
              </a:rPr>
              <a:t>防火墙</a:t>
            </a:r>
            <a:r>
              <a:rPr lang="en-US" altLang="zh-CN" dirty="0">
                <a:sym typeface="Wingdings" panose="05000000000000000000" pitchFamily="2" charset="2"/>
              </a:rPr>
              <a:t></a:t>
            </a:r>
            <a:r>
              <a:rPr lang="zh-CN" altLang="en-US" dirty="0">
                <a:sym typeface="Wingdings" panose="05000000000000000000" pitchFamily="2" charset="2"/>
              </a:rPr>
              <a:t>选择启动</a:t>
            </a:r>
            <a:r>
              <a:rPr lang="en-US" altLang="zh-CN" dirty="0">
                <a:sym typeface="Wingdings" panose="05000000000000000000" pitchFamily="2" charset="2"/>
              </a:rPr>
              <a:t>windows</a:t>
            </a:r>
            <a:r>
              <a:rPr lang="zh-CN" altLang="en-US" dirty="0">
                <a:sym typeface="Wingdings" panose="05000000000000000000" pitchFamily="2" charset="2"/>
              </a:rPr>
              <a:t>防火墙</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2"/>
          <p:cNvPicPr>
            <a:picLocks noChangeAspect="1" noChangeArrowheads="1"/>
          </p:cNvPicPr>
          <p:nvPr/>
        </p:nvPicPr>
        <p:blipFill>
          <a:blip r:embed="rId1"/>
          <a:srcRect/>
          <a:stretch>
            <a:fillRect/>
          </a:stretch>
        </p:blipFill>
        <p:spPr bwMode="auto">
          <a:xfrm>
            <a:off x="3340075" y="1960548"/>
            <a:ext cx="6934200" cy="5191125"/>
          </a:xfrm>
          <a:prstGeom prst="rect">
            <a:avLst/>
          </a:prstGeom>
          <a:noFill/>
          <a:ln w="9525">
            <a:noFill/>
            <a:miter lim="800000"/>
            <a:headEnd/>
            <a:tailEnd/>
          </a:ln>
          <a:effectLst/>
        </p:spPr>
      </p:pic>
      <p:grpSp>
        <p:nvGrpSpPr>
          <p:cNvPr id="3" name="组合 35"/>
          <p:cNvGrpSpPr/>
          <p:nvPr/>
        </p:nvGrpSpPr>
        <p:grpSpPr>
          <a:xfrm>
            <a:off x="678778" y="409908"/>
            <a:ext cx="323217" cy="332667"/>
            <a:chOff x="1827622" y="1343919"/>
            <a:chExt cx="2304000" cy="2304000"/>
          </a:xfrm>
          <a:solidFill>
            <a:srgbClr val="FE6934"/>
          </a:solidFill>
        </p:grpSpPr>
        <p:sp>
          <p:nvSpPr>
            <p:cNvPr id="4" name="椭圆 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102797" y="362935"/>
            <a:ext cx="2054468" cy="381704"/>
          </a:xfrm>
          <a:prstGeom prst="rect">
            <a:avLst/>
          </a:prstGeom>
          <a:noFill/>
        </p:spPr>
        <p:txBody>
          <a:bodyPr wrap="none" lIns="103693" tIns="51846" rIns="103693" bIns="51846" rtlCol="0">
            <a:spAutoFit/>
          </a:bodyPr>
          <a:lstStyle/>
          <a:p>
            <a:r>
              <a:rPr lang="zh-CN" altLang="en-US" sz="1800" b="1" dirty="0">
                <a:solidFill>
                  <a:srgbClr val="0066FF"/>
                </a:solidFill>
                <a:latin typeface="微软雅黑" panose="020B0503020204020204" pitchFamily="34" charset="-122"/>
                <a:ea typeface="微软雅黑" panose="020B0503020204020204" pitchFamily="34" charset="-122"/>
              </a:rPr>
              <a:t>设置可入端口与</a:t>
            </a:r>
            <a:r>
              <a:rPr lang="en-US" altLang="zh-CN" sz="1800" b="1" dirty="0">
                <a:solidFill>
                  <a:srgbClr val="0066FF"/>
                </a:solidFill>
                <a:latin typeface="微软雅黑" panose="020B0503020204020204" pitchFamily="34" charset="-122"/>
                <a:ea typeface="微软雅黑" panose="020B0503020204020204" pitchFamily="34" charset="-122"/>
              </a:rPr>
              <a:t>IP</a:t>
            </a:r>
            <a:endParaRPr lang="en-US" altLang="zh-CN" sz="1800" b="1" dirty="0">
              <a:solidFill>
                <a:srgbClr val="0066FF"/>
              </a:solidFill>
              <a:latin typeface="微软雅黑" panose="020B0503020204020204" pitchFamily="34" charset="-122"/>
              <a:ea typeface="微软雅黑" panose="020B0503020204020204" pitchFamily="34" charset="-122"/>
            </a:endParaRPr>
          </a:p>
        </p:txBody>
      </p:sp>
      <p:cxnSp>
        <p:nvCxnSpPr>
          <p:cNvPr id="7" name="直接连接符 6"/>
          <p:cNvCxnSpPr>
            <a:endCxn id="8"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
        <p:nvSpPr>
          <p:cNvPr id="9" name="矩形 8"/>
          <p:cNvSpPr/>
          <p:nvPr/>
        </p:nvSpPr>
        <p:spPr>
          <a:xfrm>
            <a:off x="3268637" y="1103292"/>
            <a:ext cx="6871689" cy="461665"/>
          </a:xfrm>
          <a:prstGeom prst="rect">
            <a:avLst/>
          </a:prstGeom>
        </p:spPr>
        <p:txBody>
          <a:bodyPr wrap="none">
            <a:spAutoFit/>
          </a:bodyPr>
          <a:lstStyle/>
          <a:p>
            <a:pPr>
              <a:defRPr/>
            </a:pPr>
            <a:r>
              <a:rPr lang="zh-CN" altLang="en-US" dirty="0"/>
              <a:t>控制面版</a:t>
            </a:r>
            <a:r>
              <a:rPr lang="en-US" altLang="zh-CN" dirty="0">
                <a:sym typeface="Wingdings" panose="05000000000000000000" pitchFamily="2" charset="2"/>
              </a:rPr>
              <a:t>Windows</a:t>
            </a:r>
            <a:r>
              <a:rPr lang="zh-CN" altLang="en-US" dirty="0">
                <a:sym typeface="Wingdings" panose="05000000000000000000" pitchFamily="2" charset="2"/>
              </a:rPr>
              <a:t>防火墙</a:t>
            </a:r>
            <a:r>
              <a:rPr lang="en-US" altLang="zh-CN" dirty="0">
                <a:sym typeface="Wingdings" panose="05000000000000000000" pitchFamily="2" charset="2"/>
              </a:rPr>
              <a:t></a:t>
            </a:r>
            <a:r>
              <a:rPr lang="zh-CN" altLang="en-US" dirty="0">
                <a:sym typeface="Wingdings" panose="05000000000000000000" pitchFamily="2" charset="2"/>
              </a:rPr>
              <a:t>高级设置</a:t>
            </a:r>
            <a:r>
              <a:rPr lang="en-US" altLang="zh-CN" dirty="0">
                <a:sym typeface="Wingdings" panose="05000000000000000000" pitchFamily="2" charset="2"/>
              </a:rPr>
              <a:t></a:t>
            </a:r>
            <a:r>
              <a:rPr lang="zh-CN" altLang="en-US" dirty="0">
                <a:sym typeface="Wingdings" panose="05000000000000000000" pitchFamily="2" charset="2"/>
              </a:rPr>
              <a:t>入站规则</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5695" y="1317606"/>
            <a:ext cx="9572692" cy="6186309"/>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修改</a:t>
            </a:r>
            <a:r>
              <a:rPr lang="en-US" altLang="zh-CN" dirty="0">
                <a:latin typeface="微软雅黑" panose="020B0503020204020204" pitchFamily="34" charset="-122"/>
                <a:ea typeface="微软雅黑" panose="020B0503020204020204" pitchFamily="34" charset="-122"/>
              </a:rPr>
              <a:t>$</a:t>
            </a:r>
            <a:r>
              <a:rPr lang="en-US" dirty="0">
                <a:latin typeface="微软雅黑" panose="020B0503020204020204" pitchFamily="34" charset="-122"/>
                <a:ea typeface="微软雅黑" panose="020B0503020204020204" pitchFamily="34" charset="-122"/>
              </a:rPr>
              <a:t>JAVA_HOME/NETWORK/ADMIN/sqlnet.ora</a:t>
            </a:r>
            <a:r>
              <a:rPr lang="zh-CN" altLang="en-US" dirty="0">
                <a:latin typeface="微软雅黑" panose="020B0503020204020204" pitchFamily="34" charset="-122"/>
                <a:ea typeface="微软雅黑" panose="020B0503020204020204" pitchFamily="34" charset="-122"/>
              </a:rPr>
              <a:t>文件</a:t>
            </a: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增加以下内容（红色表示注释）：</a:t>
            </a:r>
            <a:endParaRPr lang="zh-CN" altLang="en-US" dirty="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开启</a:t>
            </a:r>
            <a:r>
              <a:rPr lang="en-US" dirty="0" err="1">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限制功能</a:t>
            </a:r>
            <a:br>
              <a:rPr lang="zh-CN" altLang="en-US" dirty="0">
                <a:latin typeface="微软雅黑" panose="020B0503020204020204" pitchFamily="34" charset="-122"/>
                <a:ea typeface="微软雅黑" panose="020B0503020204020204" pitchFamily="34" charset="-122"/>
              </a:rPr>
            </a:br>
            <a:r>
              <a:rPr lang="en-US" dirty="0" err="1">
                <a:latin typeface="微软雅黑" panose="020B0503020204020204" pitchFamily="34" charset="-122"/>
                <a:ea typeface="微软雅黑" panose="020B0503020204020204" pitchFamily="34" charset="-122"/>
              </a:rPr>
              <a:t>tcp.validnode_checking</a:t>
            </a:r>
            <a:r>
              <a:rPr lang="en-US" dirty="0">
                <a:latin typeface="微软雅黑" panose="020B0503020204020204" pitchFamily="34" charset="-122"/>
                <a:ea typeface="微软雅黑" panose="020B0503020204020204" pitchFamily="34" charset="-122"/>
              </a:rPr>
              <a:t>=yes</a:t>
            </a:r>
            <a:endParaRPr lang="en-US" dirty="0">
              <a:latin typeface="微软雅黑" panose="020B0503020204020204" pitchFamily="34" charset="-122"/>
              <a:ea typeface="微软雅黑" panose="020B0503020204020204" pitchFamily="34" charset="-122"/>
            </a:endParaRPr>
          </a:p>
          <a:p>
            <a:pPr>
              <a:lnSpc>
                <a:spcPct val="150000"/>
              </a:lnSpc>
            </a:pPr>
            <a:br>
              <a:rPr lang="en-US" dirty="0">
                <a:latin typeface="微软雅黑" panose="020B0503020204020204" pitchFamily="34" charset="-122"/>
                <a:ea typeface="微软雅黑" panose="020B0503020204020204" pitchFamily="34" charset="-122"/>
              </a:rPr>
            </a:br>
            <a:r>
              <a:rPr 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允许访问数据库的</a:t>
            </a:r>
            <a:r>
              <a:rPr lang="en-US"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地址列表，多个</a:t>
            </a:r>
            <a:r>
              <a:rPr lang="en-US"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地址使用逗号分开</a:t>
            </a:r>
            <a:br>
              <a:rPr lang="zh-CN" altLang="en-US" dirty="0">
                <a:latin typeface="微软雅黑" panose="020B0503020204020204" pitchFamily="34" charset="-122"/>
                <a:ea typeface="微软雅黑" panose="020B0503020204020204" pitchFamily="34" charset="-122"/>
              </a:rPr>
            </a:br>
            <a:r>
              <a:rPr lang="en-US" dirty="0" err="1">
                <a:latin typeface="微软雅黑" panose="020B0503020204020204" pitchFamily="34" charset="-122"/>
                <a:ea typeface="微软雅黑" panose="020B0503020204020204" pitchFamily="34" charset="-122"/>
              </a:rPr>
              <a:t>tcp.invited_nodes</a:t>
            </a:r>
            <a:r>
              <a:rPr lang="en-US" dirty="0">
                <a:latin typeface="微软雅黑" panose="020B0503020204020204" pitchFamily="34" charset="-122"/>
                <a:ea typeface="微软雅黑" panose="020B0503020204020204" pitchFamily="34" charset="-122"/>
              </a:rPr>
              <a:t>=(192.168.1.110)</a:t>
            </a:r>
            <a:endParaRPr lang="en-US" dirty="0">
              <a:latin typeface="微软雅黑" panose="020B0503020204020204" pitchFamily="34" charset="-122"/>
              <a:ea typeface="微软雅黑" panose="020B0503020204020204" pitchFamily="34" charset="-122"/>
            </a:endParaRPr>
          </a:p>
          <a:p>
            <a:pPr>
              <a:lnSpc>
                <a:spcPct val="150000"/>
              </a:lnSpc>
            </a:pPr>
            <a:br>
              <a:rPr lang="en-US" dirty="0">
                <a:latin typeface="微软雅黑" panose="020B0503020204020204" pitchFamily="34" charset="-122"/>
                <a:ea typeface="微软雅黑" panose="020B0503020204020204" pitchFamily="34" charset="-122"/>
              </a:rPr>
            </a:br>
            <a:r>
              <a:rPr lang="en-US"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禁止访问数据库的</a:t>
            </a:r>
            <a:r>
              <a:rPr lang="en-US"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地址列表，多个</a:t>
            </a:r>
            <a:r>
              <a:rPr lang="en-US"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地址使用逗号分开</a:t>
            </a:r>
            <a:br>
              <a:rPr lang="zh-CN" altLang="en-US" dirty="0">
                <a:latin typeface="微软雅黑" panose="020B0503020204020204" pitchFamily="34" charset="-122"/>
                <a:ea typeface="微软雅黑" panose="020B0503020204020204" pitchFamily="34" charset="-122"/>
              </a:rPr>
            </a:br>
            <a:r>
              <a:rPr lang="en-US" dirty="0" err="1">
                <a:latin typeface="微软雅黑" panose="020B0503020204020204" pitchFamily="34" charset="-122"/>
                <a:ea typeface="微软雅黑" panose="020B0503020204020204" pitchFamily="34" charset="-122"/>
              </a:rPr>
              <a:t>tcp.excluded_nodes</a:t>
            </a:r>
            <a:r>
              <a:rPr lang="en-US" dirty="0">
                <a:latin typeface="微软雅黑" panose="020B0503020204020204" pitchFamily="34" charset="-122"/>
                <a:ea typeface="微软雅黑" panose="020B0503020204020204" pitchFamily="34" charset="-122"/>
              </a:rPr>
              <a:t>=(192.168.1.111)</a:t>
            </a:r>
            <a:endParaRPr 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然后重启监听即可。</a:t>
            </a:r>
            <a:endParaRPr lang="zh-CN" altLang="en-US" dirty="0">
              <a:latin typeface="微软雅黑" panose="020B0503020204020204" pitchFamily="34" charset="-122"/>
              <a:ea typeface="微软雅黑" panose="020B0503020204020204" pitchFamily="34" charset="-122"/>
            </a:endParaRPr>
          </a:p>
        </p:txBody>
      </p:sp>
      <p:grpSp>
        <p:nvGrpSpPr>
          <p:cNvPr id="3" name="组合 35"/>
          <p:cNvGrpSpPr/>
          <p:nvPr/>
        </p:nvGrpSpPr>
        <p:grpSpPr>
          <a:xfrm>
            <a:off x="678778" y="409908"/>
            <a:ext cx="323217" cy="332667"/>
            <a:chOff x="1827622" y="1343919"/>
            <a:chExt cx="2304000" cy="2304000"/>
          </a:xfrm>
          <a:solidFill>
            <a:srgbClr val="FE6934"/>
          </a:solidFill>
        </p:grpSpPr>
        <p:sp>
          <p:nvSpPr>
            <p:cNvPr id="4" name="椭圆 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102797" y="362935"/>
            <a:ext cx="2056071" cy="381704"/>
          </a:xfrm>
          <a:prstGeom prst="rect">
            <a:avLst/>
          </a:prstGeom>
          <a:noFill/>
        </p:spPr>
        <p:txBody>
          <a:bodyPr wrap="none" lIns="103693" tIns="51846" rIns="103693" bIns="51846" rtlCol="0">
            <a:spAutoFit/>
          </a:bodyPr>
          <a:lstStyle/>
          <a:p>
            <a:r>
              <a:rPr lang="zh-CN" altLang="en-US" sz="1800" b="1" dirty="0">
                <a:solidFill>
                  <a:srgbClr val="0066FF"/>
                </a:solidFill>
                <a:latin typeface="微软雅黑" panose="020B0503020204020204" pitchFamily="34" charset="-122"/>
                <a:ea typeface="微软雅黑" panose="020B0503020204020204" pitchFamily="34" charset="-122"/>
              </a:rPr>
              <a:t>数据库级别的防护</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7" name="直接连接符 6"/>
          <p:cNvCxnSpPr>
            <a:endCxn id="8"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1"/>
          <a:srcRect/>
          <a:stretch>
            <a:fillRect/>
          </a:stretch>
        </p:blipFill>
        <p:spPr bwMode="auto">
          <a:xfrm>
            <a:off x="4697397" y="1389044"/>
            <a:ext cx="4702138" cy="4937899"/>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1"/>
          <a:srcRect/>
          <a:stretch>
            <a:fillRect/>
          </a:stretch>
        </p:blipFill>
        <p:spPr bwMode="auto">
          <a:xfrm>
            <a:off x="4768835" y="1174730"/>
            <a:ext cx="3933844" cy="534189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brightnessContrast bright="10000"/>
                    </a14:imgEffect>
                  </a14:imgLayer>
                </a14:imgProps>
              </a:ext>
              <a:ext uri="{28A0092B-C50C-407E-A947-70E740481C1C}">
                <a14:useLocalDpi xmlns:a14="http://schemas.microsoft.com/office/drawing/2010/main" val="0"/>
              </a:ext>
            </a:extLst>
          </a:blip>
          <a:stretch>
            <a:fillRect/>
          </a:stretch>
        </p:blipFill>
        <p:spPr>
          <a:xfrm>
            <a:off x="-635" y="765810"/>
            <a:ext cx="13699490" cy="6577965"/>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5423" t="13531" r="15718" b="15189"/>
          <a:stretch>
            <a:fillRect/>
          </a:stretch>
        </p:blipFill>
        <p:spPr>
          <a:xfrm rot="21287991">
            <a:off x="1581829" y="4102519"/>
            <a:ext cx="7152656" cy="2823410"/>
          </a:xfrm>
          <a:prstGeom prst="rect">
            <a:avLst/>
          </a:prstGeom>
        </p:spPr>
      </p:pic>
      <p:sp>
        <p:nvSpPr>
          <p:cNvPr id="40" name="TextBox 39"/>
          <p:cNvSpPr txBox="1"/>
          <p:nvPr/>
        </p:nvSpPr>
        <p:spPr>
          <a:xfrm>
            <a:off x="1858290" y="3037482"/>
            <a:ext cx="6342061" cy="1200329"/>
          </a:xfrm>
          <a:prstGeom prst="rect">
            <a:avLst/>
          </a:prstGeom>
          <a:noFill/>
        </p:spPr>
        <p:txBody>
          <a:bodyPr wrap="square" rtlCol="0">
            <a:spAutoFit/>
          </a:bodyPr>
          <a:lstStyle/>
          <a:p>
            <a:r>
              <a:rPr lang="zh-CN" altLang="en-US" sz="7200" b="1" dirty="0">
                <a:solidFill>
                  <a:srgbClr val="003366"/>
                </a:solidFill>
                <a:latin typeface="微软雅黑" panose="020B0503020204020204" pitchFamily="34" charset="-122"/>
                <a:ea typeface="微软雅黑" panose="020B0503020204020204" pitchFamily="34" charset="-122"/>
              </a:rPr>
              <a:t>感谢您的聆听！</a:t>
            </a:r>
            <a:endParaRPr lang="zh-CN" altLang="en-US" sz="7200" b="1" dirty="0">
              <a:solidFill>
                <a:srgbClr val="003366"/>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2023856" y="4151507"/>
            <a:ext cx="5893446" cy="369332"/>
            <a:chOff x="7722433" y="4427075"/>
            <a:chExt cx="4298857" cy="369332"/>
          </a:xfrm>
        </p:grpSpPr>
        <p:sp>
          <p:nvSpPr>
            <p:cNvPr id="42" name="矩形 41"/>
            <p:cNvSpPr/>
            <p:nvPr/>
          </p:nvSpPr>
          <p:spPr>
            <a:xfrm>
              <a:off x="7722433" y="4468637"/>
              <a:ext cx="4095463" cy="235245"/>
            </a:xfrm>
            <a:prstGeom prst="rect">
              <a:avLst/>
            </a:prstGeom>
            <a:solidFill>
              <a:srgbClr val="00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3" name="TextBox 42"/>
            <p:cNvSpPr txBox="1"/>
            <p:nvPr/>
          </p:nvSpPr>
          <p:spPr>
            <a:xfrm>
              <a:off x="7808126" y="4427075"/>
              <a:ext cx="4213164" cy="369332"/>
            </a:xfrm>
            <a:prstGeom prst="rect">
              <a:avLst/>
            </a:prstGeom>
            <a:noFill/>
          </p:spPr>
          <p:txBody>
            <a:bodyPr wrap="square" rtlCol="0">
              <a:spAutoFit/>
            </a:bodyPr>
            <a:lstStyle/>
            <a:p>
              <a:r>
                <a:rPr lang="en-US" altLang="zh-CN" sz="1800" dirty="0">
                  <a:solidFill>
                    <a:schemeClr val="bg1"/>
                  </a:solidFill>
                  <a:latin typeface="微软雅黑" panose="020B0503020204020204" pitchFamily="34" charset="-122"/>
                  <a:ea typeface="微软雅黑" panose="020B0503020204020204" pitchFamily="34" charset="-122"/>
                </a:rPr>
                <a:t>B  U  S  I  N  E  S  </a:t>
              </a:r>
              <a:r>
                <a:rPr lang="en-US" altLang="zh-CN" sz="1800" dirty="0" err="1">
                  <a:solidFill>
                    <a:schemeClr val="bg1"/>
                  </a:solidFill>
                  <a:latin typeface="微软雅黑" panose="020B0503020204020204" pitchFamily="34" charset="-122"/>
                  <a:ea typeface="微软雅黑" panose="020B0503020204020204" pitchFamily="34" charset="-122"/>
                </a:rPr>
                <a:t>S</a:t>
              </a:r>
              <a:r>
                <a:rPr lang="en-US" altLang="zh-CN" sz="1800" dirty="0">
                  <a:solidFill>
                    <a:schemeClr val="bg1"/>
                  </a:solidFill>
                  <a:latin typeface="微软雅黑" panose="020B0503020204020204" pitchFamily="34" charset="-122"/>
                  <a:ea typeface="微软雅黑" panose="020B0503020204020204" pitchFamily="34" charset="-122"/>
                </a:rPr>
                <a:t> P  O  W  E  R  P  O  I  N  T</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p:nvPr/>
        </p:nvGrpSpPr>
        <p:grpSpPr>
          <a:xfrm>
            <a:off x="678778" y="409908"/>
            <a:ext cx="323217" cy="332667"/>
            <a:chOff x="1827622" y="1343919"/>
            <a:chExt cx="2304000" cy="2304000"/>
          </a:xfrm>
          <a:solidFill>
            <a:srgbClr val="FE6934"/>
          </a:solidFill>
        </p:grpSpPr>
        <p:sp>
          <p:nvSpPr>
            <p:cNvPr id="74" name="椭圆 7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Box 1"/>
          <p:cNvSpPr txBox="1"/>
          <p:nvPr/>
        </p:nvSpPr>
        <p:spPr>
          <a:xfrm>
            <a:off x="1102797" y="362935"/>
            <a:ext cx="824964" cy="474036"/>
          </a:xfrm>
          <a:prstGeom prst="rect">
            <a:avLst/>
          </a:prstGeom>
          <a:noFill/>
        </p:spPr>
        <p:txBody>
          <a:bodyPr wrap="none" lIns="103693" tIns="51846" rIns="103693" bIns="51846" rtlCol="0">
            <a:spAutoFit/>
          </a:bodyPr>
          <a:lstStyle/>
          <a:p>
            <a:r>
              <a:rPr lang="zh-CN" altLang="en-US" b="1" dirty="0">
                <a:solidFill>
                  <a:srgbClr val="0066FF"/>
                </a:solidFill>
                <a:latin typeface="微软雅黑" panose="020B0503020204020204" pitchFamily="34" charset="-122"/>
                <a:ea typeface="微软雅黑" panose="020B0503020204020204" pitchFamily="34" charset="-122"/>
              </a:rPr>
              <a:t>目录</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4" name="直接连接符 3"/>
          <p:cNvCxnSpPr>
            <a:endCxn id="12"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grpSp>
        <p:nvGrpSpPr>
          <p:cNvPr id="88" name="组合 87"/>
          <p:cNvGrpSpPr/>
          <p:nvPr/>
        </p:nvGrpSpPr>
        <p:grpSpPr>
          <a:xfrm>
            <a:off x="2614534" y="2568816"/>
            <a:ext cx="2585737" cy="2661333"/>
            <a:chOff x="1827622" y="1343919"/>
            <a:chExt cx="2304000" cy="2304000"/>
          </a:xfrm>
        </p:grpSpPr>
        <p:sp>
          <p:nvSpPr>
            <p:cNvPr id="89" name="椭圆 88"/>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zh-CN" altLang="en-US" sz="4100" b="1" dirty="0">
                  <a:solidFill>
                    <a:srgbClr val="0066FF"/>
                  </a:solidFill>
                  <a:latin typeface="DIN Mittelschrift Std" pitchFamily="50" charset="0"/>
                  <a:ea typeface="微软雅黑" panose="020B0503020204020204" pitchFamily="34" charset="-122"/>
                </a:rPr>
                <a:t>主目录</a:t>
              </a:r>
              <a:endParaRPr lang="zh-CN" altLang="en-US" dirty="0">
                <a:solidFill>
                  <a:srgbClr val="0066FF"/>
                </a:solidFill>
                <a:latin typeface="DIN Mittelschrift Std" pitchFamily="50" charset="0"/>
                <a:ea typeface="微软雅黑" panose="020B0503020204020204" pitchFamily="34" charset="-122"/>
              </a:endParaRPr>
            </a:p>
          </p:txBody>
        </p:sp>
      </p:grpSp>
      <p:sp>
        <p:nvSpPr>
          <p:cNvPr id="24" name="圆角矩形 23"/>
          <p:cNvSpPr/>
          <p:nvPr/>
        </p:nvSpPr>
        <p:spPr>
          <a:xfrm>
            <a:off x="6402632" y="2614894"/>
            <a:ext cx="3807744" cy="582231"/>
          </a:xfrm>
          <a:prstGeom prst="roundRect">
            <a:avLst/>
          </a:prstGeom>
          <a:gradFill flip="none" rotWithShape="1">
            <a:gsLst>
              <a:gs pos="100000">
                <a:srgbClr val="1574FF"/>
              </a:gs>
              <a:gs pos="37000">
                <a:srgbClr val="217BFF"/>
              </a:gs>
              <a:gs pos="0">
                <a:srgbClr val="00B0F0"/>
              </a:gs>
            </a:gsLst>
            <a:lin ang="5400000" scaled="1"/>
            <a:tileRect/>
          </a:gradFill>
          <a:ln w="22225">
            <a:solidFill>
              <a:schemeClr val="bg1">
                <a:alpha val="85000"/>
              </a:schemeClr>
            </a:solidFill>
          </a:ln>
          <a:effectLst>
            <a:outerShdw blurRad="215900" dist="165100" dir="7800000" sx="98000" sy="98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693" tIns="51846" rIns="103693" bIns="51846" rtlCol="0" anchor="ctr"/>
          <a:lstStyle/>
          <a:p>
            <a:pPr algn="ctr"/>
            <a:endParaRPr lang="zh-CN" altLang="en-US" sz="1400"/>
          </a:p>
        </p:txBody>
      </p:sp>
      <p:sp>
        <p:nvSpPr>
          <p:cNvPr id="25" name="圆角矩形 24"/>
          <p:cNvSpPr/>
          <p:nvPr/>
        </p:nvSpPr>
        <p:spPr>
          <a:xfrm>
            <a:off x="6395550" y="3696181"/>
            <a:ext cx="3807744" cy="582231"/>
          </a:xfrm>
          <a:prstGeom prst="roundRect">
            <a:avLst/>
          </a:prstGeom>
          <a:gradFill>
            <a:gsLst>
              <a:gs pos="100000">
                <a:srgbClr val="1574FF"/>
              </a:gs>
              <a:gs pos="37000">
                <a:srgbClr val="217BFF"/>
              </a:gs>
              <a:gs pos="0">
                <a:srgbClr val="00B0F0"/>
              </a:gs>
            </a:gsLst>
            <a:lin ang="5400000" scaled="1"/>
          </a:gradFill>
          <a:ln w="22225">
            <a:solidFill>
              <a:schemeClr val="bg1">
                <a:alpha val="85000"/>
              </a:schemeClr>
            </a:solidFill>
          </a:ln>
          <a:effectLst>
            <a:outerShdw blurRad="215900" dist="165100" dir="7800000" sx="98000" sy="98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693" tIns="51846" rIns="103693" bIns="51846" rtlCol="0" anchor="ctr"/>
          <a:lstStyle/>
          <a:p>
            <a:pPr algn="ctr"/>
            <a:endParaRPr lang="zh-CN" altLang="en-US" sz="1400"/>
          </a:p>
        </p:txBody>
      </p:sp>
      <p:sp>
        <p:nvSpPr>
          <p:cNvPr id="26" name="圆角矩形 25"/>
          <p:cNvSpPr/>
          <p:nvPr/>
        </p:nvSpPr>
        <p:spPr>
          <a:xfrm>
            <a:off x="6395550" y="4611116"/>
            <a:ext cx="3807744" cy="582231"/>
          </a:xfrm>
          <a:prstGeom prst="roundRect">
            <a:avLst/>
          </a:prstGeom>
          <a:gradFill>
            <a:gsLst>
              <a:gs pos="100000">
                <a:srgbClr val="1574FF"/>
              </a:gs>
              <a:gs pos="37000">
                <a:srgbClr val="217BFF"/>
              </a:gs>
              <a:gs pos="0">
                <a:srgbClr val="00B0F0"/>
              </a:gs>
            </a:gsLst>
            <a:lin ang="5400000" scaled="1"/>
          </a:gradFill>
          <a:ln w="22225">
            <a:solidFill>
              <a:schemeClr val="bg1">
                <a:alpha val="85000"/>
              </a:schemeClr>
            </a:solidFill>
          </a:ln>
          <a:effectLst>
            <a:outerShdw blurRad="215900" dist="165100" dir="7800000" sx="98000" sy="98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693" tIns="51846" rIns="103693" bIns="51846" rtlCol="0" anchor="ctr"/>
          <a:lstStyle/>
          <a:p>
            <a:pPr algn="ctr"/>
            <a:endParaRPr lang="zh-CN" altLang="en-US" sz="1400"/>
          </a:p>
        </p:txBody>
      </p:sp>
      <p:sp>
        <p:nvSpPr>
          <p:cNvPr id="5" name="TextBox 4"/>
          <p:cNvSpPr txBox="1"/>
          <p:nvPr/>
        </p:nvSpPr>
        <p:spPr>
          <a:xfrm>
            <a:off x="7412041" y="2674928"/>
            <a:ext cx="2450200" cy="497714"/>
          </a:xfrm>
          <a:prstGeom prst="rect">
            <a:avLst/>
          </a:prstGeom>
          <a:noFill/>
        </p:spPr>
        <p:txBody>
          <a:bodyPr wrap="square" lIns="103693" tIns="51846" rIns="103693" bIns="51846" rtlCol="0">
            <a:spAutoFit/>
          </a:bodyPr>
          <a:lstStyle/>
          <a:p>
            <a:r>
              <a:rPr lang="en-US" altLang="zh-CN" sz="2500" dirty="0">
                <a:solidFill>
                  <a:schemeClr val="bg1"/>
                </a:solidFill>
                <a:latin typeface="思源黑体 CN Medium" pitchFamily="34" charset="-122"/>
                <a:ea typeface="思源黑体 CN Medium" pitchFamily="34" charset="-122"/>
              </a:rPr>
              <a:t>Oracle</a:t>
            </a:r>
            <a:r>
              <a:rPr lang="zh-CN" altLang="en-US" sz="2500" dirty="0">
                <a:solidFill>
                  <a:schemeClr val="bg1"/>
                </a:solidFill>
                <a:latin typeface="思源黑体 CN Medium" pitchFamily="34" charset="-122"/>
                <a:ea typeface="思源黑体 CN Medium" pitchFamily="34" charset="-122"/>
              </a:rPr>
              <a:t>容灾</a:t>
            </a:r>
            <a:endParaRPr lang="zh-CN" altLang="en-US" sz="2500" dirty="0">
              <a:solidFill>
                <a:schemeClr val="bg1"/>
              </a:solidFill>
              <a:latin typeface="思源黑体 CN Medium" pitchFamily="34" charset="-122"/>
              <a:ea typeface="思源黑体 CN Medium" pitchFamily="34" charset="-122"/>
            </a:endParaRPr>
          </a:p>
        </p:txBody>
      </p:sp>
      <p:sp>
        <p:nvSpPr>
          <p:cNvPr id="6" name="椭圆 5"/>
          <p:cNvSpPr/>
          <p:nvPr/>
        </p:nvSpPr>
        <p:spPr>
          <a:xfrm>
            <a:off x="6948827" y="2760468"/>
            <a:ext cx="282815" cy="291083"/>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3693" tIns="51846" rIns="103693" bIns="51846" rtlCol="0" anchor="ctr"/>
          <a:lstStyle/>
          <a:p>
            <a:pPr algn="ctr"/>
            <a:endParaRPr lang="zh-CN" altLang="en-US"/>
          </a:p>
        </p:txBody>
      </p:sp>
      <p:grpSp>
        <p:nvGrpSpPr>
          <p:cNvPr id="8" name="组合 7"/>
          <p:cNvGrpSpPr/>
          <p:nvPr/>
        </p:nvGrpSpPr>
        <p:grpSpPr>
          <a:xfrm>
            <a:off x="6948828" y="3756215"/>
            <a:ext cx="2698480" cy="477054"/>
            <a:chOff x="5933823" y="2544869"/>
            <a:chExt cx="2404459" cy="413001"/>
          </a:xfrm>
        </p:grpSpPr>
        <p:sp>
          <p:nvSpPr>
            <p:cNvPr id="33" name="TextBox 32"/>
            <p:cNvSpPr txBox="1"/>
            <p:nvPr/>
          </p:nvSpPr>
          <p:spPr>
            <a:xfrm>
              <a:off x="6346566" y="2544869"/>
              <a:ext cx="1991716" cy="413001"/>
            </a:xfrm>
            <a:prstGeom prst="rect">
              <a:avLst/>
            </a:prstGeom>
            <a:noFill/>
          </p:spPr>
          <p:txBody>
            <a:bodyPr wrap="square" rtlCol="0">
              <a:spAutoFit/>
            </a:bodyPr>
            <a:lstStyle/>
            <a:p>
              <a:r>
                <a:rPr lang="zh-CN" altLang="en-US" sz="2500" dirty="0">
                  <a:solidFill>
                    <a:schemeClr val="bg1"/>
                  </a:solidFill>
                  <a:latin typeface="思源黑体 CN Medium" pitchFamily="34" charset="-122"/>
                  <a:ea typeface="思源黑体 CN Medium" pitchFamily="34" charset="-122"/>
                </a:rPr>
                <a:t>故障与恢复</a:t>
              </a:r>
              <a:endParaRPr lang="zh-CN" altLang="en-US" sz="2500" dirty="0">
                <a:solidFill>
                  <a:schemeClr val="bg1"/>
                </a:solidFill>
                <a:latin typeface="思源黑体 CN Medium" pitchFamily="34" charset="-122"/>
                <a:ea typeface="思源黑体 CN Medium" pitchFamily="34" charset="-122"/>
              </a:endParaRPr>
            </a:p>
          </p:txBody>
        </p:sp>
        <p:sp>
          <p:nvSpPr>
            <p:cNvPr id="34" name="椭圆 33"/>
            <p:cNvSpPr/>
            <p:nvPr/>
          </p:nvSpPr>
          <p:spPr>
            <a:xfrm>
              <a:off x="5933823" y="2618924"/>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6948828" y="4671148"/>
            <a:ext cx="3177857" cy="861773"/>
            <a:chOff x="5933823" y="3336957"/>
            <a:chExt cx="2531343" cy="746065"/>
          </a:xfrm>
        </p:grpSpPr>
        <p:sp>
          <p:nvSpPr>
            <p:cNvPr id="35" name="TextBox 34"/>
            <p:cNvSpPr txBox="1"/>
            <p:nvPr/>
          </p:nvSpPr>
          <p:spPr>
            <a:xfrm>
              <a:off x="6346566" y="3336957"/>
              <a:ext cx="2118600" cy="746065"/>
            </a:xfrm>
            <a:prstGeom prst="rect">
              <a:avLst/>
            </a:prstGeom>
            <a:noFill/>
          </p:spPr>
          <p:txBody>
            <a:bodyPr wrap="square" rtlCol="0">
              <a:spAutoFit/>
            </a:bodyPr>
            <a:lstStyle/>
            <a:p>
              <a:r>
                <a:rPr lang="zh-CN" altLang="en-US" sz="2500" dirty="0">
                  <a:solidFill>
                    <a:schemeClr val="bg1"/>
                  </a:solidFill>
                  <a:latin typeface="思源黑体 CN Medium" pitchFamily="34" charset="-122"/>
                  <a:ea typeface="思源黑体 CN Medium" pitchFamily="34" charset="-122"/>
                </a:rPr>
                <a:t>网络安全与防护</a:t>
              </a:r>
              <a:endParaRPr lang="zh-CN" altLang="en-US" sz="2500" dirty="0">
                <a:solidFill>
                  <a:schemeClr val="bg1"/>
                </a:solidFill>
                <a:latin typeface="思源黑体 CN Medium" pitchFamily="34" charset="-122"/>
                <a:ea typeface="思源黑体 CN Medium" pitchFamily="34" charset="-122"/>
              </a:endParaRPr>
            </a:p>
          </p:txBody>
        </p:sp>
        <p:sp>
          <p:nvSpPr>
            <p:cNvPr id="36" name="椭圆 35"/>
            <p:cNvSpPr/>
            <p:nvPr/>
          </p:nvSpPr>
          <p:spPr>
            <a:xfrm>
              <a:off x="5933823" y="3411012"/>
              <a:ext cx="252000" cy="252000"/>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Freeform 6"/>
          <p:cNvSpPr>
            <a:spLocks noEditPoints="1"/>
          </p:cNvSpPr>
          <p:nvPr/>
        </p:nvSpPr>
        <p:spPr bwMode="auto">
          <a:xfrm>
            <a:off x="9546907" y="2674928"/>
            <a:ext cx="429867" cy="444107"/>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5875" cap="rnd">
            <a:solidFill>
              <a:schemeClr val="bg1"/>
            </a:solidFill>
            <a:prstDash val="solid"/>
            <a:round/>
          </a:ln>
        </p:spPr>
        <p:txBody>
          <a:bodyPr vert="horz" wrap="square" lIns="103693" tIns="51846" rIns="103693" bIns="51846" numCol="1" anchor="t" anchorCtr="0" compatLnSpc="1"/>
          <a:lstStyle/>
          <a:p>
            <a:endParaRPr lang="zh-CN"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ppt_w</p:attrName>
                                        </p:attrNameLst>
                                      </p:cBhvr>
                                      <p:tavLst>
                                        <p:tav tm="0">
                                          <p:val>
                                            <p:strVal val="4/3*#ppt_w"/>
                                          </p:val>
                                        </p:tav>
                                        <p:tav tm="100000">
                                          <p:val>
                                            <p:strVal val="#ppt_w"/>
                                          </p:val>
                                        </p:tav>
                                      </p:tavLst>
                                    </p:anim>
                                    <p:anim calcmode="lin" valueType="num">
                                      <p:cBhvr>
                                        <p:cTn id="8" dur="500" fill="hold"/>
                                        <p:tgtEl>
                                          <p:spTgt spid="88"/>
                                        </p:tgtEl>
                                        <p:attrNameLst>
                                          <p:attrName>ppt_h</p:attrName>
                                        </p:attrNameLst>
                                      </p:cBhvr>
                                      <p:tavLst>
                                        <p:tav tm="0">
                                          <p:val>
                                            <p:strVal val="4/3*#ppt_h"/>
                                          </p:val>
                                        </p:tav>
                                        <p:tav tm="100000">
                                          <p:val>
                                            <p:strVal val="#ppt_h"/>
                                          </p:val>
                                        </p:tav>
                                      </p:tavLst>
                                    </p:anim>
                                  </p:childTnLst>
                                </p:cTn>
                              </p:par>
                              <p:par>
                                <p:cTn id="9" presetID="22" presetClass="entr" presetSubtype="8" fill="hold" grpId="0" nodeType="withEffect">
                                  <p:stCondLst>
                                    <p:cond delay="0"/>
                                  </p:stCondLst>
                                  <p:iterate type="lt">
                                    <p:tmPct val="0"/>
                                  </p:iterate>
                                  <p:childTnLst>
                                    <p:set>
                                      <p:cBhvr>
                                        <p:cTn id="10" dur="1" fill="hold">
                                          <p:stCondLst>
                                            <p:cond delay="0"/>
                                          </p:stCondLst>
                                        </p:cTn>
                                        <p:tgtEl>
                                          <p:spTgt spid="24"/>
                                        </p:tgtEl>
                                        <p:attrNameLst>
                                          <p:attrName>style.visibility</p:attrName>
                                        </p:attrNameLst>
                                      </p:cBhvr>
                                      <p:to>
                                        <p:strVal val="visible"/>
                                      </p:to>
                                    </p:set>
                                    <p:animEffect transition="in" filter="wipe(left)">
                                      <p:cBhvr>
                                        <p:cTn id="11" dur="1000"/>
                                        <p:tgtEl>
                                          <p:spTgt spid="24"/>
                                        </p:tgtEl>
                                      </p:cBhvr>
                                    </p:animEffect>
                                  </p:childTnLst>
                                </p:cTn>
                              </p:par>
                              <p:par>
                                <p:cTn id="12" presetID="12" presetClass="entr" presetSubtype="2" fill="hold" grpId="0" nodeType="withEffect">
                                  <p:stCondLst>
                                    <p:cond delay="0"/>
                                  </p:stCondLst>
                                  <p:iterate type="lt">
                                    <p:tmPct val="0"/>
                                  </p:iterate>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p:tgtEl>
                                          <p:spTgt spid="6"/>
                                        </p:tgtEl>
                                        <p:attrNameLst>
                                          <p:attrName>ppt_x</p:attrName>
                                        </p:attrNameLst>
                                      </p:cBhvr>
                                      <p:tavLst>
                                        <p:tav tm="0">
                                          <p:val>
                                            <p:strVal val="#ppt_x+#ppt_w*1.125000"/>
                                          </p:val>
                                        </p:tav>
                                        <p:tav tm="100000">
                                          <p:val>
                                            <p:strVal val="#ppt_x"/>
                                          </p:val>
                                        </p:tav>
                                      </p:tavLst>
                                    </p:anim>
                                    <p:animEffect transition="in" filter="wipe(left)">
                                      <p:cBhvr>
                                        <p:cTn id="15" dur="500"/>
                                        <p:tgtEl>
                                          <p:spTgt spid="6"/>
                                        </p:tgtEl>
                                      </p:cBhvr>
                                    </p:animEffect>
                                  </p:childTnLst>
                                </p:cTn>
                              </p:par>
                              <p:par>
                                <p:cTn id="16" presetID="12" presetClass="entr" presetSubtype="2" fill="hold" grpId="0" nodeType="withEffect">
                                  <p:stCondLst>
                                    <p:cond delay="0"/>
                                  </p:stCondLst>
                                  <p:iterate type="lt">
                                    <p:tmPct val="0"/>
                                  </p:iterate>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p:tgtEl>
                                          <p:spTgt spid="5"/>
                                        </p:tgtEl>
                                        <p:attrNameLst>
                                          <p:attrName>ppt_x</p:attrName>
                                        </p:attrNameLst>
                                      </p:cBhvr>
                                      <p:tavLst>
                                        <p:tav tm="0">
                                          <p:val>
                                            <p:strVal val="#ppt_x+#ppt_w*1.125000"/>
                                          </p:val>
                                        </p:tav>
                                        <p:tav tm="100000">
                                          <p:val>
                                            <p:strVal val="#ppt_x"/>
                                          </p:val>
                                        </p:tav>
                                      </p:tavLst>
                                    </p:anim>
                                    <p:animEffect transition="in" filter="wipe(left)">
                                      <p:cBhvr>
                                        <p:cTn id="19" dur="500"/>
                                        <p:tgtEl>
                                          <p:spTgt spid="5"/>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1000"/>
                                        <p:tgtEl>
                                          <p:spTgt spid="25"/>
                                        </p:tgtEl>
                                      </p:cBhvr>
                                    </p:animEffect>
                                  </p:childTnLst>
                                </p:cTn>
                              </p:par>
                              <p:par>
                                <p:cTn id="23" presetID="12" presetClass="entr" presetSubtype="2" fill="hold" nodeType="withEffect">
                                  <p:stCondLst>
                                    <p:cond delay="50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ppt_x</p:attrName>
                                        </p:attrNameLst>
                                      </p:cBhvr>
                                      <p:tavLst>
                                        <p:tav tm="0">
                                          <p:val>
                                            <p:strVal val="#ppt_x+#ppt_w*1.125000"/>
                                          </p:val>
                                        </p:tav>
                                        <p:tav tm="100000">
                                          <p:val>
                                            <p:strVal val="#ppt_x"/>
                                          </p:val>
                                        </p:tav>
                                      </p:tavLst>
                                    </p:anim>
                                    <p:animEffect transition="in" filter="wipe(left)">
                                      <p:cBhvr>
                                        <p:cTn id="26" dur="500"/>
                                        <p:tgtEl>
                                          <p:spTgt spid="8"/>
                                        </p:tgtEl>
                                      </p:cBhvr>
                                    </p:animEffect>
                                  </p:childTnLst>
                                </p:cTn>
                              </p:par>
                              <p:par>
                                <p:cTn id="27" presetID="22" presetClass="entr" presetSubtype="8" fill="hold" grpId="0" nodeType="withEffect">
                                  <p:stCondLst>
                                    <p:cond delay="100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1000"/>
                                        <p:tgtEl>
                                          <p:spTgt spid="26"/>
                                        </p:tgtEl>
                                      </p:cBhvr>
                                    </p:animEffect>
                                  </p:childTnLst>
                                </p:cTn>
                              </p:par>
                              <p:par>
                                <p:cTn id="30" presetID="12" presetClass="entr" presetSubtype="2" fill="hold" nodeType="withEffect">
                                  <p:stCondLst>
                                    <p:cond delay="10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p:tgtEl>
                                          <p:spTgt spid="9"/>
                                        </p:tgtEl>
                                        <p:attrNameLst>
                                          <p:attrName>ppt_x</p:attrName>
                                        </p:attrNameLst>
                                      </p:cBhvr>
                                      <p:tavLst>
                                        <p:tav tm="0">
                                          <p:val>
                                            <p:strVal val="#ppt_x+#ppt_w*1.125000"/>
                                          </p:val>
                                        </p:tav>
                                        <p:tav tm="100000">
                                          <p:val>
                                            <p:strVal val="#ppt_x"/>
                                          </p:val>
                                        </p:tav>
                                      </p:tavLst>
                                    </p:anim>
                                    <p:animEffect transition="in" filter="wipe(left)">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5"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p:cNvSpPr/>
          <p:nvPr/>
        </p:nvSpPr>
        <p:spPr>
          <a:xfrm>
            <a:off x="-2428" y="7561399"/>
            <a:ext cx="13681075" cy="360226"/>
          </a:xfrm>
          <a:prstGeom prst="rect">
            <a:avLst/>
          </a:prstGeom>
          <a:solidFill>
            <a:srgbClr val="157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22"/>
          <p:cNvSpPr txBox="1"/>
          <p:nvPr/>
        </p:nvSpPr>
        <p:spPr>
          <a:xfrm>
            <a:off x="7393561" y="2954441"/>
            <a:ext cx="3119384" cy="707886"/>
          </a:xfrm>
          <a:prstGeom prst="rect">
            <a:avLst/>
          </a:prstGeom>
          <a:noFill/>
        </p:spPr>
        <p:txBody>
          <a:bodyPr wrap="square" rtlCol="0">
            <a:spAutoFit/>
          </a:bodyPr>
          <a:lstStyle/>
          <a:p>
            <a:r>
              <a:rPr lang="en-US" altLang="zh-CN" sz="4000" dirty="0">
                <a:solidFill>
                  <a:srgbClr val="0066FF"/>
                </a:solidFill>
                <a:latin typeface="思源黑体 CN Bold" pitchFamily="34" charset="-122"/>
                <a:ea typeface="思源黑体 CN Bold" pitchFamily="34" charset="-122"/>
              </a:rPr>
              <a:t>Oracle</a:t>
            </a:r>
            <a:r>
              <a:rPr lang="zh-CN" altLang="en-US" sz="4000" dirty="0">
                <a:solidFill>
                  <a:srgbClr val="0066FF"/>
                </a:solidFill>
                <a:latin typeface="思源黑体 CN Bold" pitchFamily="34" charset="-122"/>
                <a:ea typeface="思源黑体 CN Bold" pitchFamily="34" charset="-122"/>
              </a:rPr>
              <a:t>容灾</a:t>
            </a:r>
            <a:endParaRPr lang="zh-CN" altLang="en-US" sz="4000" dirty="0">
              <a:solidFill>
                <a:srgbClr val="0066FF"/>
              </a:solidFill>
              <a:latin typeface="思源黑体 CN Bold" pitchFamily="34" charset="-122"/>
              <a:ea typeface="思源黑体 CN Bold" pitchFamily="34" charset="-122"/>
            </a:endParaRPr>
          </a:p>
        </p:txBody>
      </p:sp>
      <p:grpSp>
        <p:nvGrpSpPr>
          <p:cNvPr id="5" name="组合 4"/>
          <p:cNvGrpSpPr/>
          <p:nvPr/>
        </p:nvGrpSpPr>
        <p:grpSpPr>
          <a:xfrm>
            <a:off x="4186853" y="2154519"/>
            <a:ext cx="2168184" cy="2231572"/>
            <a:chOff x="4392265" y="2154519"/>
            <a:chExt cx="2168184" cy="2231572"/>
          </a:xfrm>
        </p:grpSpPr>
        <p:grpSp>
          <p:nvGrpSpPr>
            <p:cNvPr id="32" name="组合 31"/>
            <p:cNvGrpSpPr/>
            <p:nvPr/>
          </p:nvGrpSpPr>
          <p:grpSpPr>
            <a:xfrm>
              <a:off x="4392265" y="2154519"/>
              <a:ext cx="2168184" cy="2231572"/>
              <a:chOff x="1827622" y="1343919"/>
              <a:chExt cx="2304000" cy="2304000"/>
            </a:xfrm>
          </p:grpSpPr>
          <p:sp>
            <p:nvSpPr>
              <p:cNvPr id="34" name="椭圆 33"/>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4678970" y="2474541"/>
              <a:ext cx="1594774" cy="1641398"/>
            </a:xfrm>
            <a:prstGeom prst="ellipse">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51846" rIns="0" bIns="51846" rtlCol="0" anchor="ctr"/>
            <a:lstStyle/>
            <a:p>
              <a:pPr algn="ctr"/>
              <a:r>
                <a:rPr lang="en-US" altLang="zh-CN" sz="7200" dirty="0">
                  <a:solidFill>
                    <a:schemeClr val="bg1"/>
                  </a:solidFill>
                  <a:latin typeface="DIN Mittelschrift Std" pitchFamily="50" charset="0"/>
                  <a:ea typeface="微软雅黑" panose="020B0503020204020204" pitchFamily="34" charset="-122"/>
                </a:rPr>
                <a:t>01</a:t>
              </a:r>
              <a:endParaRPr lang="zh-CN" altLang="en-US" sz="7200" dirty="0">
                <a:solidFill>
                  <a:schemeClr val="bg1"/>
                </a:solidFill>
                <a:latin typeface="DIN Mittelschrift Std" pitchFamily="50" charset="0"/>
                <a:ea typeface="微软雅黑" panose="020B0503020204020204" pitchFamily="34" charset="-122"/>
              </a:endParaRPr>
            </a:p>
          </p:txBody>
        </p:sp>
      </p:grpSp>
      <p:cxnSp>
        <p:nvCxnSpPr>
          <p:cNvPr id="3" name="直接连接符 2"/>
          <p:cNvCxnSpPr/>
          <p:nvPr/>
        </p:nvCxnSpPr>
        <p:spPr>
          <a:xfrm>
            <a:off x="6808646" y="2031986"/>
            <a:ext cx="0" cy="252000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blinds(horizontal)">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gss2.bdstatic.com/9fo3dSag_xI4khGkpoWK1HF6hhy/baike/c0%3Dbaike80%2C5%2C5%2C80%2C26/sign=2e57a3a653b5c9ea76fe0bb1b450dd65/71cf3bc79f3df8dccbcc1a3cc511728b461028ad.jpg"/>
          <p:cNvPicPr>
            <a:picLocks noChangeAspect="1" noChangeArrowheads="1"/>
          </p:cNvPicPr>
          <p:nvPr/>
        </p:nvPicPr>
        <p:blipFill>
          <a:blip r:embed="rId1"/>
          <a:srcRect/>
          <a:stretch>
            <a:fillRect/>
          </a:stretch>
        </p:blipFill>
        <p:spPr bwMode="auto">
          <a:xfrm>
            <a:off x="3054323" y="1674796"/>
            <a:ext cx="8400580" cy="4643470"/>
          </a:xfrm>
          <a:prstGeom prst="rect">
            <a:avLst/>
          </a:prstGeom>
          <a:noFill/>
        </p:spPr>
      </p:pic>
      <p:grpSp>
        <p:nvGrpSpPr>
          <p:cNvPr id="3" name="组合 2"/>
          <p:cNvGrpSpPr/>
          <p:nvPr/>
        </p:nvGrpSpPr>
        <p:grpSpPr>
          <a:xfrm>
            <a:off x="678778" y="409908"/>
            <a:ext cx="323217" cy="332667"/>
            <a:chOff x="1827622" y="1343919"/>
            <a:chExt cx="2304000" cy="2304000"/>
          </a:xfrm>
          <a:solidFill>
            <a:srgbClr val="FE6934"/>
          </a:solidFill>
        </p:grpSpPr>
        <p:sp>
          <p:nvSpPr>
            <p:cNvPr id="4" name="椭圆 3"/>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5"/>
          <p:cNvSpPr txBox="1"/>
          <p:nvPr/>
        </p:nvSpPr>
        <p:spPr>
          <a:xfrm>
            <a:off x="1102797" y="362935"/>
            <a:ext cx="1235333" cy="350926"/>
          </a:xfrm>
          <a:prstGeom prst="rect">
            <a:avLst/>
          </a:prstGeom>
          <a:noFill/>
        </p:spPr>
        <p:txBody>
          <a:bodyPr wrap="none" lIns="103693" tIns="51846" rIns="103693" bIns="51846" rtlCol="0">
            <a:spAutoFit/>
          </a:bodyPr>
          <a:lstStyle/>
          <a:p>
            <a:r>
              <a:rPr lang="zh-CN" altLang="en-US" sz="1600" b="1" dirty="0">
                <a:solidFill>
                  <a:srgbClr val="0066FF"/>
                </a:solidFill>
                <a:latin typeface="微软雅黑" panose="020B0503020204020204" pitchFamily="34" charset="-122"/>
                <a:ea typeface="微软雅黑" panose="020B0503020204020204" pitchFamily="34" charset="-122"/>
              </a:rPr>
              <a:t>容灾的定义</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7" name="直接连接符 6"/>
          <p:cNvCxnSpPr>
            <a:endCxn id="8"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78778" y="409908"/>
            <a:ext cx="323217" cy="332667"/>
            <a:chOff x="1827622" y="1343919"/>
            <a:chExt cx="2304000" cy="2304000"/>
          </a:xfrm>
        </p:grpSpPr>
        <p:sp>
          <p:nvSpPr>
            <p:cNvPr id="12" name="椭圆 11"/>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877481" y="1393778"/>
              <a:ext cx="2204282" cy="2204282"/>
            </a:xfrm>
            <a:prstGeom prst="ellipse">
              <a:avLst/>
            </a:prstGeom>
            <a:gradFill flip="none" rotWithShape="1">
              <a:gsLst>
                <a:gs pos="0">
                  <a:schemeClr val="tx1">
                    <a:lumMod val="85000"/>
                    <a:lumOff val="15000"/>
                  </a:schemeClr>
                </a:gs>
                <a:gs pos="100000">
                  <a:schemeClr val="tx1">
                    <a:lumMod val="65000"/>
                    <a:lumOff val="35000"/>
                  </a:schemeClr>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TextBox 13"/>
          <p:cNvSpPr txBox="1"/>
          <p:nvPr/>
        </p:nvSpPr>
        <p:spPr>
          <a:xfrm>
            <a:off x="1102797" y="362935"/>
            <a:ext cx="2416619" cy="474036"/>
          </a:xfrm>
          <a:prstGeom prst="rect">
            <a:avLst/>
          </a:prstGeom>
          <a:noFill/>
        </p:spPr>
        <p:txBody>
          <a:bodyPr wrap="none" lIns="103693" tIns="51846" rIns="103693" bIns="51846" rtlCol="0">
            <a:spAutoFit/>
          </a:bodyPr>
          <a:lstStyle/>
          <a:p>
            <a:r>
              <a:rPr lang="zh-CN" altLang="en-US" b="1" dirty="0">
                <a:solidFill>
                  <a:srgbClr val="0066FF"/>
                </a:solidFill>
                <a:latin typeface="微软雅黑" panose="020B0503020204020204" pitchFamily="34" charset="-122"/>
                <a:ea typeface="微软雅黑" panose="020B0503020204020204" pitchFamily="34" charset="-122"/>
              </a:rPr>
              <a:t>容灾种类 </a:t>
            </a:r>
            <a:r>
              <a:rPr lang="en-US" altLang="zh-CN" sz="1600" dirty="0">
                <a:solidFill>
                  <a:srgbClr val="0066FF"/>
                </a:solidFill>
                <a:latin typeface="微软雅黑" panose="020B0503020204020204" pitchFamily="34" charset="-122"/>
                <a:ea typeface="微软雅黑" panose="020B0503020204020204" pitchFamily="34" charset="-122"/>
              </a:rPr>
              <a:t>Contents</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15" name="直接连接符 14"/>
          <p:cNvCxnSpPr>
            <a:endCxn id="16"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
        <p:nvSpPr>
          <p:cNvPr id="53" name="矩形 52"/>
          <p:cNvSpPr/>
          <p:nvPr/>
        </p:nvSpPr>
        <p:spPr>
          <a:xfrm>
            <a:off x="2982885" y="2376130"/>
            <a:ext cx="3497068" cy="1089690"/>
          </a:xfrm>
          <a:prstGeom prst="rect">
            <a:avLst/>
          </a:prstGeom>
          <a:solidFill>
            <a:schemeClr val="bg1">
              <a:lumMod val="95000"/>
            </a:schemeClr>
          </a:solidFill>
          <a:ln w="19050">
            <a:solidFill>
              <a:schemeClr val="bg1"/>
            </a:solidFill>
          </a:ln>
          <a:effectLst>
            <a:innerShdw blurRad="63500" dist="50800" dir="13500000">
              <a:prstClr val="black">
                <a:alpha val="19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244944" tIns="51846" rIns="103693" bIns="51846" rtlCol="0" anchor="ctr"/>
          <a:lstStyle/>
          <a:p>
            <a:r>
              <a:rPr lang="en-US" altLang="zh-CN" sz="3200" b="1" dirty="0" err="1">
                <a:solidFill>
                  <a:schemeClr val="bg1">
                    <a:lumMod val="50000"/>
                  </a:schemeClr>
                </a:solidFill>
                <a:latin typeface="微软雅黑" panose="020B0503020204020204" pitchFamily="34" charset="-122"/>
                <a:ea typeface="微软雅黑" panose="020B0503020204020204" pitchFamily="34" charset="-122"/>
              </a:rPr>
              <a:t>GoldenGate</a:t>
            </a:r>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8" name="矩形 30"/>
          <p:cNvSpPr>
            <a:spLocks noChangeArrowheads="1"/>
          </p:cNvSpPr>
          <p:nvPr/>
        </p:nvSpPr>
        <p:spPr bwMode="auto">
          <a:xfrm>
            <a:off x="3167473" y="2530128"/>
            <a:ext cx="3146568" cy="312118"/>
          </a:xfrm>
          <a:prstGeom prst="rect">
            <a:avLst/>
          </a:prstGeom>
          <a:noFill/>
          <a:ln w="9525">
            <a:noFill/>
            <a:miter lim="800000"/>
          </a:ln>
        </p:spPr>
        <p:txBody>
          <a:bodyPr wrap="square" lIns="58783" tIns="29391" rIns="58783" bIns="29391">
            <a:spAutoFit/>
          </a:bodyPr>
          <a:lstStyle/>
          <a:p>
            <a:pPr>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1350751" y="2084733"/>
            <a:ext cx="1702227" cy="1546729"/>
            <a:chOff x="4532579" y="1534257"/>
            <a:chExt cx="1761690" cy="1555290"/>
          </a:xfrm>
        </p:grpSpPr>
        <p:sp>
          <p:nvSpPr>
            <p:cNvPr id="40" name="Freeform 6"/>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6"/>
            <p:cNvSpPr/>
            <p:nvPr/>
          </p:nvSpPr>
          <p:spPr bwMode="auto">
            <a:xfrm>
              <a:off x="4564625" y="1562547"/>
              <a:ext cx="1697600" cy="149871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6"/>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rgbClr val="0066FF"/>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DIN Mittelschrift Std" pitchFamily="50" charset="0"/>
                  <a:ea typeface="微软雅黑" panose="020B0503020204020204" pitchFamily="34" charset="-122"/>
                </a:rPr>
                <a:t>01</a:t>
              </a:r>
              <a:endParaRPr lang="zh-CN" altLang="en-US" sz="3600" b="1" dirty="0">
                <a:solidFill>
                  <a:schemeClr val="bg1"/>
                </a:solidFill>
                <a:latin typeface="DIN Mittelschrift Std" pitchFamily="50" charset="0"/>
                <a:ea typeface="微软雅黑" panose="020B0503020204020204" pitchFamily="34" charset="-122"/>
              </a:endParaRPr>
            </a:p>
          </p:txBody>
        </p:sp>
      </p:grpSp>
      <p:sp>
        <p:nvSpPr>
          <p:cNvPr id="87" name="矩形 86"/>
          <p:cNvSpPr/>
          <p:nvPr/>
        </p:nvSpPr>
        <p:spPr>
          <a:xfrm>
            <a:off x="8840801" y="2376130"/>
            <a:ext cx="3786214" cy="1089690"/>
          </a:xfrm>
          <a:prstGeom prst="rect">
            <a:avLst/>
          </a:prstGeom>
          <a:solidFill>
            <a:schemeClr val="bg1">
              <a:lumMod val="95000"/>
            </a:schemeClr>
          </a:solidFill>
          <a:ln w="19050">
            <a:solidFill>
              <a:schemeClr val="bg1"/>
            </a:solidFill>
          </a:ln>
          <a:effectLst>
            <a:innerShdw blurRad="63500" dist="50800" dir="13500000">
              <a:prstClr val="black">
                <a:alpha val="19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244944" tIns="51846" rIns="103693" bIns="51846" rtlCol="0" anchor="ct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8" name="矩形 30"/>
          <p:cNvSpPr>
            <a:spLocks noChangeArrowheads="1"/>
          </p:cNvSpPr>
          <p:nvPr/>
        </p:nvSpPr>
        <p:spPr bwMode="auto">
          <a:xfrm>
            <a:off x="8928657" y="2530128"/>
            <a:ext cx="3555482" cy="637143"/>
          </a:xfrm>
          <a:prstGeom prst="rect">
            <a:avLst/>
          </a:prstGeom>
          <a:noFill/>
          <a:ln w="9525">
            <a:noFill/>
            <a:miter lim="800000"/>
          </a:ln>
        </p:spPr>
        <p:txBody>
          <a:bodyPr wrap="square" lIns="58783" tIns="29391" rIns="58783" bIns="29391">
            <a:spAutoFit/>
          </a:bodyPr>
          <a:lstStyle/>
          <a:p>
            <a:pPr>
              <a:lnSpc>
                <a:spcPct val="130000"/>
              </a:lnSpc>
            </a:pPr>
            <a:r>
              <a:rPr lang="en-US" altLang="zh-CN" sz="3200" b="1" dirty="0" err="1">
                <a:solidFill>
                  <a:schemeClr val="bg1">
                    <a:lumMod val="50000"/>
                  </a:schemeClr>
                </a:solidFill>
                <a:latin typeface="微软雅黑" panose="020B0503020204020204" pitchFamily="34" charset="-122"/>
                <a:ea typeface="微软雅黑" panose="020B0503020204020204" pitchFamily="34" charset="-122"/>
              </a:rPr>
              <a:t>Triggers+Dblink</a:t>
            </a:r>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89" name="组合 88"/>
          <p:cNvGrpSpPr/>
          <p:nvPr/>
        </p:nvGrpSpPr>
        <p:grpSpPr>
          <a:xfrm>
            <a:off x="7111935" y="2084733"/>
            <a:ext cx="1702227" cy="1546729"/>
            <a:chOff x="4532579" y="1534257"/>
            <a:chExt cx="1761690" cy="1555290"/>
          </a:xfrm>
        </p:grpSpPr>
        <p:sp>
          <p:nvSpPr>
            <p:cNvPr id="90" name="Freeform 6"/>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6"/>
            <p:cNvSpPr/>
            <p:nvPr/>
          </p:nvSpPr>
          <p:spPr bwMode="auto">
            <a:xfrm>
              <a:off x="4564625" y="1562547"/>
              <a:ext cx="1697600" cy="149871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Freeform 6"/>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rgbClr val="FF9933"/>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DIN Mittelschrift Std" pitchFamily="50" charset="0"/>
                  <a:ea typeface="微软雅黑" panose="020B0503020204020204" pitchFamily="34" charset="-122"/>
                </a:rPr>
                <a:t>02</a:t>
              </a:r>
              <a:endParaRPr lang="zh-CN" altLang="en-US" sz="3600" b="1" dirty="0">
                <a:solidFill>
                  <a:schemeClr val="bg1"/>
                </a:solidFill>
                <a:latin typeface="DIN Mittelschrift Std" pitchFamily="50" charset="0"/>
                <a:ea typeface="微软雅黑" panose="020B0503020204020204" pitchFamily="34" charset="-122"/>
              </a:endParaRPr>
            </a:p>
          </p:txBody>
        </p:sp>
      </p:grpSp>
      <p:sp>
        <p:nvSpPr>
          <p:cNvPr id="93" name="矩形 92"/>
          <p:cNvSpPr/>
          <p:nvPr/>
        </p:nvSpPr>
        <p:spPr>
          <a:xfrm>
            <a:off x="3054323" y="4951230"/>
            <a:ext cx="3425630" cy="1089690"/>
          </a:xfrm>
          <a:prstGeom prst="rect">
            <a:avLst/>
          </a:prstGeom>
          <a:solidFill>
            <a:schemeClr val="bg1">
              <a:lumMod val="95000"/>
            </a:schemeClr>
          </a:solidFill>
          <a:ln w="19050">
            <a:solidFill>
              <a:schemeClr val="bg1"/>
            </a:solidFill>
          </a:ln>
          <a:effectLst>
            <a:innerShdw blurRad="63500" dist="50800" dir="13500000">
              <a:prstClr val="black">
                <a:alpha val="19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244944" tIns="51846" rIns="103693" bIns="51846" rtlCol="0" anchor="ct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4" name="矩形 30"/>
          <p:cNvSpPr>
            <a:spLocks noChangeArrowheads="1"/>
          </p:cNvSpPr>
          <p:nvPr/>
        </p:nvSpPr>
        <p:spPr bwMode="auto">
          <a:xfrm>
            <a:off x="3167473" y="5105228"/>
            <a:ext cx="3146568" cy="637143"/>
          </a:xfrm>
          <a:prstGeom prst="rect">
            <a:avLst/>
          </a:prstGeom>
          <a:noFill/>
          <a:ln w="9525">
            <a:noFill/>
            <a:miter lim="800000"/>
          </a:ln>
        </p:spPr>
        <p:txBody>
          <a:bodyPr wrap="square" lIns="58783" tIns="29391" rIns="58783" bIns="29391">
            <a:spAutoFit/>
          </a:bodyPr>
          <a:lstStyle/>
          <a:p>
            <a:pPr>
              <a:lnSpc>
                <a:spcPct val="130000"/>
              </a:lnSpc>
            </a:pPr>
            <a:r>
              <a:rPr lang="en-US" altLang="zh-CN" sz="3200" b="1" dirty="0" err="1">
                <a:solidFill>
                  <a:schemeClr val="bg1">
                    <a:lumMod val="50000"/>
                  </a:schemeClr>
                </a:solidFill>
                <a:latin typeface="微软雅黑" panose="020B0503020204020204" pitchFamily="34" charset="-122"/>
                <a:ea typeface="微软雅黑" panose="020B0503020204020204" pitchFamily="34" charset="-122"/>
              </a:rPr>
              <a:t>Rman+NFS</a:t>
            </a:r>
            <a:endParaRPr lang="zh-CN" altLang="en-US" sz="32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95" name="组合 94"/>
          <p:cNvGrpSpPr/>
          <p:nvPr/>
        </p:nvGrpSpPr>
        <p:grpSpPr>
          <a:xfrm>
            <a:off x="1350751" y="4659833"/>
            <a:ext cx="1702227" cy="1546729"/>
            <a:chOff x="4532579" y="1534257"/>
            <a:chExt cx="1761690" cy="1555290"/>
          </a:xfrm>
        </p:grpSpPr>
        <p:sp>
          <p:nvSpPr>
            <p:cNvPr id="96" name="Freeform 6"/>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Freeform 6"/>
            <p:cNvSpPr/>
            <p:nvPr/>
          </p:nvSpPr>
          <p:spPr bwMode="auto">
            <a:xfrm>
              <a:off x="4564625" y="1562547"/>
              <a:ext cx="1697600" cy="149871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Freeform 6"/>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rgbClr val="FF9933"/>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DIN Mittelschrift Std" pitchFamily="50" charset="0"/>
                  <a:ea typeface="微软雅黑" panose="020B0503020204020204" pitchFamily="34" charset="-122"/>
                </a:rPr>
                <a:t>03</a:t>
              </a:r>
              <a:endParaRPr lang="zh-CN" altLang="en-US" sz="3600" b="1" dirty="0">
                <a:solidFill>
                  <a:schemeClr val="bg1"/>
                </a:solidFill>
                <a:latin typeface="DIN Mittelschrift Std" pitchFamily="50" charset="0"/>
                <a:ea typeface="微软雅黑" panose="020B0503020204020204" pitchFamily="34" charset="-122"/>
              </a:endParaRPr>
            </a:p>
          </p:txBody>
        </p:sp>
      </p:grpSp>
      <p:sp>
        <p:nvSpPr>
          <p:cNvPr id="99" name="矩形 98"/>
          <p:cNvSpPr/>
          <p:nvPr/>
        </p:nvSpPr>
        <p:spPr>
          <a:xfrm>
            <a:off x="8840801" y="4951230"/>
            <a:ext cx="3857652" cy="1089690"/>
          </a:xfrm>
          <a:prstGeom prst="rect">
            <a:avLst/>
          </a:prstGeom>
          <a:solidFill>
            <a:schemeClr val="bg1">
              <a:lumMod val="95000"/>
            </a:schemeClr>
          </a:solidFill>
          <a:ln w="19050">
            <a:solidFill>
              <a:schemeClr val="bg1"/>
            </a:solidFill>
          </a:ln>
          <a:effectLst>
            <a:innerShdw blurRad="63500" dist="50800" dir="13500000">
              <a:prstClr val="black">
                <a:alpha val="19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244944" tIns="51846" rIns="103693" bIns="51846" rtlCol="0" anchor="ctr"/>
          <a:lstStyle/>
          <a:p>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0" name="矩形 30"/>
          <p:cNvSpPr>
            <a:spLocks noChangeArrowheads="1"/>
          </p:cNvSpPr>
          <p:nvPr/>
        </p:nvSpPr>
        <p:spPr bwMode="auto">
          <a:xfrm>
            <a:off x="8928657" y="5105228"/>
            <a:ext cx="4126986" cy="459466"/>
          </a:xfrm>
          <a:prstGeom prst="rect">
            <a:avLst/>
          </a:prstGeom>
          <a:noFill/>
          <a:ln w="9525">
            <a:noFill/>
            <a:miter lim="800000"/>
          </a:ln>
        </p:spPr>
        <p:txBody>
          <a:bodyPr wrap="square" lIns="58783" tIns="29391" rIns="58783" bIns="29391">
            <a:spAutoFit/>
          </a:bodyPr>
          <a:lstStyle/>
          <a:p>
            <a:pPr>
              <a:lnSpc>
                <a:spcPct val="130000"/>
              </a:lnSpc>
            </a:pP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rPr>
              <a:t>Kettle+exp</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rPr>
              <a:t>dblink</a:t>
            </a:r>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物化视图</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101" name="组合 100"/>
          <p:cNvGrpSpPr/>
          <p:nvPr/>
        </p:nvGrpSpPr>
        <p:grpSpPr>
          <a:xfrm>
            <a:off x="7111935" y="4659833"/>
            <a:ext cx="1702227" cy="1546729"/>
            <a:chOff x="4532579" y="1534257"/>
            <a:chExt cx="1761690" cy="1555290"/>
          </a:xfrm>
        </p:grpSpPr>
        <p:sp>
          <p:nvSpPr>
            <p:cNvPr id="102" name="Freeform 6"/>
            <p:cNvSpPr/>
            <p:nvPr/>
          </p:nvSpPr>
          <p:spPr bwMode="auto">
            <a:xfrm>
              <a:off x="4532579" y="1534257"/>
              <a:ext cx="1761690" cy="155529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Freeform 6"/>
            <p:cNvSpPr/>
            <p:nvPr/>
          </p:nvSpPr>
          <p:spPr bwMode="auto">
            <a:xfrm>
              <a:off x="4564625" y="1562547"/>
              <a:ext cx="1697600" cy="1498710"/>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Freeform 6"/>
            <p:cNvSpPr/>
            <p:nvPr/>
          </p:nvSpPr>
          <p:spPr bwMode="auto">
            <a:xfrm>
              <a:off x="4848538" y="1813198"/>
              <a:ext cx="1129772" cy="997407"/>
            </a:xfrm>
            <a:custGeom>
              <a:avLst/>
              <a:gdLst>
                <a:gd name="T0" fmla="*/ 353 w 358"/>
                <a:gd name="T1" fmla="*/ 143 h 316"/>
                <a:gd name="T2" fmla="*/ 279 w 358"/>
                <a:gd name="T3" fmla="*/ 14 h 316"/>
                <a:gd name="T4" fmla="*/ 253 w 358"/>
                <a:gd name="T5" fmla="*/ 0 h 316"/>
                <a:gd name="T6" fmla="*/ 105 w 358"/>
                <a:gd name="T7" fmla="*/ 0 h 316"/>
                <a:gd name="T8" fmla="*/ 79 w 358"/>
                <a:gd name="T9" fmla="*/ 14 h 316"/>
                <a:gd name="T10" fmla="*/ 5 w 358"/>
                <a:gd name="T11" fmla="*/ 143 h 316"/>
                <a:gd name="T12" fmla="*/ 5 w 358"/>
                <a:gd name="T13" fmla="*/ 172 h 316"/>
                <a:gd name="T14" fmla="*/ 79 w 358"/>
                <a:gd name="T15" fmla="*/ 301 h 316"/>
                <a:gd name="T16" fmla="*/ 105 w 358"/>
                <a:gd name="T17" fmla="*/ 316 h 316"/>
                <a:gd name="T18" fmla="*/ 253 w 358"/>
                <a:gd name="T19" fmla="*/ 316 h 316"/>
                <a:gd name="T20" fmla="*/ 279 w 358"/>
                <a:gd name="T21" fmla="*/ 301 h 316"/>
                <a:gd name="T22" fmla="*/ 353 w 358"/>
                <a:gd name="T23" fmla="*/ 172 h 316"/>
                <a:gd name="T24" fmla="*/ 353 w 358"/>
                <a:gd name="T25" fmla="*/ 14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8" h="316">
                  <a:moveTo>
                    <a:pt x="353" y="143"/>
                  </a:moveTo>
                  <a:cubicBezTo>
                    <a:pt x="279" y="14"/>
                    <a:pt x="279" y="14"/>
                    <a:pt x="279" y="14"/>
                  </a:cubicBezTo>
                  <a:cubicBezTo>
                    <a:pt x="274" y="6"/>
                    <a:pt x="263" y="0"/>
                    <a:pt x="253" y="0"/>
                  </a:cubicBezTo>
                  <a:cubicBezTo>
                    <a:pt x="105" y="0"/>
                    <a:pt x="105" y="0"/>
                    <a:pt x="105" y="0"/>
                  </a:cubicBezTo>
                  <a:cubicBezTo>
                    <a:pt x="95" y="0"/>
                    <a:pt x="84" y="6"/>
                    <a:pt x="79" y="14"/>
                  </a:cubicBezTo>
                  <a:cubicBezTo>
                    <a:pt x="5" y="143"/>
                    <a:pt x="5" y="143"/>
                    <a:pt x="5" y="143"/>
                  </a:cubicBezTo>
                  <a:cubicBezTo>
                    <a:pt x="0" y="151"/>
                    <a:pt x="0" y="164"/>
                    <a:pt x="5" y="172"/>
                  </a:cubicBezTo>
                  <a:cubicBezTo>
                    <a:pt x="79" y="301"/>
                    <a:pt x="79" y="301"/>
                    <a:pt x="79" y="301"/>
                  </a:cubicBezTo>
                  <a:cubicBezTo>
                    <a:pt x="84" y="309"/>
                    <a:pt x="95" y="316"/>
                    <a:pt x="105" y="316"/>
                  </a:cubicBezTo>
                  <a:cubicBezTo>
                    <a:pt x="253" y="316"/>
                    <a:pt x="253" y="316"/>
                    <a:pt x="253" y="316"/>
                  </a:cubicBezTo>
                  <a:cubicBezTo>
                    <a:pt x="263" y="316"/>
                    <a:pt x="274" y="309"/>
                    <a:pt x="279" y="301"/>
                  </a:cubicBezTo>
                  <a:cubicBezTo>
                    <a:pt x="353" y="172"/>
                    <a:pt x="353" y="172"/>
                    <a:pt x="353" y="172"/>
                  </a:cubicBezTo>
                  <a:cubicBezTo>
                    <a:pt x="358" y="164"/>
                    <a:pt x="358" y="151"/>
                    <a:pt x="353" y="143"/>
                  </a:cubicBezTo>
                  <a:close/>
                </a:path>
              </a:pathLst>
            </a:custGeom>
            <a:solidFill>
              <a:srgbClr val="0066FF"/>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DIN Mittelschrift Std" pitchFamily="50" charset="0"/>
                  <a:ea typeface="微软雅黑" panose="020B0503020204020204" pitchFamily="34" charset="-122"/>
                </a:rPr>
                <a:t>04</a:t>
              </a:r>
              <a:endParaRPr lang="zh-CN" altLang="en-US" sz="3600" b="1" dirty="0">
                <a:solidFill>
                  <a:schemeClr val="bg1"/>
                </a:solidFill>
                <a:latin typeface="DIN Mittelschrift Std" pitchFamily="50"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1000" fill="hold"/>
                                        <p:tgtEl>
                                          <p:spTgt spid="39"/>
                                        </p:tgtEl>
                                        <p:attrNameLst>
                                          <p:attrName>ppt_x</p:attrName>
                                        </p:attrNameLst>
                                      </p:cBhvr>
                                      <p:tavLst>
                                        <p:tav tm="0">
                                          <p:val>
                                            <p:strVal val="0-#ppt_w/2"/>
                                          </p:val>
                                        </p:tav>
                                        <p:tav tm="100000">
                                          <p:val>
                                            <p:strVal val="#ppt_x"/>
                                          </p:val>
                                        </p:tav>
                                      </p:tavLst>
                                    </p:anim>
                                    <p:anim calcmode="lin" valueType="num">
                                      <p:cBhvr additive="base">
                                        <p:cTn id="8" dur="1000" fill="hold"/>
                                        <p:tgtEl>
                                          <p:spTgt spid="39"/>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2" presetClass="entr" presetSubtype="2" fill="hold" grpId="0" nodeType="afterEffect">
                                  <p:stCondLst>
                                    <p:cond delay="0"/>
                                  </p:stCondLst>
                                  <p:childTnLst>
                                    <p:set>
                                      <p:cBhvr>
                                        <p:cTn id="11" dur="1" fill="hold">
                                          <p:stCondLst>
                                            <p:cond delay="0"/>
                                          </p:stCondLst>
                                        </p:cTn>
                                        <p:tgtEl>
                                          <p:spTgt spid="53"/>
                                        </p:tgtEl>
                                        <p:attrNameLst>
                                          <p:attrName>style.visibility</p:attrName>
                                        </p:attrNameLst>
                                      </p:cBhvr>
                                      <p:to>
                                        <p:strVal val="visible"/>
                                      </p:to>
                                    </p:set>
                                    <p:anim calcmode="lin" valueType="num">
                                      <p:cBhvr additive="base">
                                        <p:cTn id="12" dur="500"/>
                                        <p:tgtEl>
                                          <p:spTgt spid="53"/>
                                        </p:tgtEl>
                                        <p:attrNameLst>
                                          <p:attrName>ppt_x</p:attrName>
                                        </p:attrNameLst>
                                      </p:cBhvr>
                                      <p:tavLst>
                                        <p:tav tm="0">
                                          <p:val>
                                            <p:strVal val="#ppt_x+#ppt_w*1.125000"/>
                                          </p:val>
                                        </p:tav>
                                        <p:tav tm="100000">
                                          <p:val>
                                            <p:strVal val="#ppt_x"/>
                                          </p:val>
                                        </p:tav>
                                      </p:tavLst>
                                    </p:anim>
                                    <p:animEffect transition="in" filter="wipe(left)">
                                      <p:cBhvr>
                                        <p:cTn id="13" dur="500"/>
                                        <p:tgtEl>
                                          <p:spTgt spid="53"/>
                                        </p:tgtEl>
                                      </p:cBhvr>
                                    </p:animEffect>
                                  </p:childTnLst>
                                </p:cTn>
                              </p:par>
                              <p:par>
                                <p:cTn id="14" presetID="12" presetClass="entr" presetSubtype="2" fill="hold" grpId="0" nodeType="withEffect" nodePh="1">
                                  <p:stCondLst>
                                    <p:cond delay="0"/>
                                  </p:stCondLst>
                                  <p:endCondLst>
                                    <p:cond evt="begin" delay="0">
                                      <p:tn val="14"/>
                                    </p:cond>
                                  </p:endCondLst>
                                  <p:childTnLst>
                                    <p:set>
                                      <p:cBhvr>
                                        <p:cTn id="15" dur="1" fill="hold">
                                          <p:stCondLst>
                                            <p:cond delay="0"/>
                                          </p:stCondLst>
                                        </p:cTn>
                                        <p:tgtEl>
                                          <p:spTgt spid="58"/>
                                        </p:tgtEl>
                                        <p:attrNameLst>
                                          <p:attrName>style.visibility</p:attrName>
                                        </p:attrNameLst>
                                      </p:cBhvr>
                                      <p:to>
                                        <p:strVal val="visible"/>
                                      </p:to>
                                    </p:set>
                                    <p:anim calcmode="lin" valueType="num">
                                      <p:cBhvr additive="base">
                                        <p:cTn id="16" dur="500"/>
                                        <p:tgtEl>
                                          <p:spTgt spid="58"/>
                                        </p:tgtEl>
                                        <p:attrNameLst>
                                          <p:attrName>ppt_x</p:attrName>
                                        </p:attrNameLst>
                                      </p:cBhvr>
                                      <p:tavLst>
                                        <p:tav tm="0">
                                          <p:val>
                                            <p:strVal val="#ppt_x+#ppt_w*1.125000"/>
                                          </p:val>
                                        </p:tav>
                                        <p:tav tm="100000">
                                          <p:val>
                                            <p:strVal val="#ppt_x"/>
                                          </p:val>
                                        </p:tav>
                                      </p:tavLst>
                                    </p:anim>
                                    <p:animEffect transition="in" filter="wipe(left)">
                                      <p:cBhvr>
                                        <p:cTn id="17" dur="500"/>
                                        <p:tgtEl>
                                          <p:spTgt spid="58"/>
                                        </p:tgtEl>
                                      </p:cBhvr>
                                    </p:animEffect>
                                  </p:childTnLst>
                                </p:cTn>
                              </p:par>
                            </p:childTnLst>
                          </p:cTn>
                        </p:par>
                        <p:par>
                          <p:cTn id="18" fill="hold">
                            <p:stCondLst>
                              <p:cond delay="1500"/>
                            </p:stCondLst>
                            <p:childTnLst>
                              <p:par>
                                <p:cTn id="19" presetID="2" presetClass="entr" presetSubtype="8" decel="100000" fill="hold" nodeType="afterEffect">
                                  <p:stCondLst>
                                    <p:cond delay="0"/>
                                  </p:stCondLst>
                                  <p:childTnLst>
                                    <p:set>
                                      <p:cBhvr>
                                        <p:cTn id="20" dur="1" fill="hold">
                                          <p:stCondLst>
                                            <p:cond delay="0"/>
                                          </p:stCondLst>
                                        </p:cTn>
                                        <p:tgtEl>
                                          <p:spTgt spid="89"/>
                                        </p:tgtEl>
                                        <p:attrNameLst>
                                          <p:attrName>style.visibility</p:attrName>
                                        </p:attrNameLst>
                                      </p:cBhvr>
                                      <p:to>
                                        <p:strVal val="visible"/>
                                      </p:to>
                                    </p:set>
                                    <p:anim calcmode="lin" valueType="num">
                                      <p:cBhvr additive="base">
                                        <p:cTn id="21" dur="1000" fill="hold"/>
                                        <p:tgtEl>
                                          <p:spTgt spid="89"/>
                                        </p:tgtEl>
                                        <p:attrNameLst>
                                          <p:attrName>ppt_x</p:attrName>
                                        </p:attrNameLst>
                                      </p:cBhvr>
                                      <p:tavLst>
                                        <p:tav tm="0">
                                          <p:val>
                                            <p:strVal val="0-#ppt_w/2"/>
                                          </p:val>
                                        </p:tav>
                                        <p:tav tm="100000">
                                          <p:val>
                                            <p:strVal val="#ppt_x"/>
                                          </p:val>
                                        </p:tav>
                                      </p:tavLst>
                                    </p:anim>
                                    <p:anim calcmode="lin" valueType="num">
                                      <p:cBhvr additive="base">
                                        <p:cTn id="22" dur="1000" fill="hold"/>
                                        <p:tgtEl>
                                          <p:spTgt spid="89"/>
                                        </p:tgtEl>
                                        <p:attrNameLst>
                                          <p:attrName>ppt_y</p:attrName>
                                        </p:attrNameLst>
                                      </p:cBhvr>
                                      <p:tavLst>
                                        <p:tav tm="0">
                                          <p:val>
                                            <p:strVal val="#ppt_y"/>
                                          </p:val>
                                        </p:tav>
                                        <p:tav tm="100000">
                                          <p:val>
                                            <p:strVal val="#ppt_y"/>
                                          </p:val>
                                        </p:tav>
                                      </p:tavLst>
                                    </p:anim>
                                  </p:childTnLst>
                                </p:cTn>
                              </p:par>
                            </p:childTnLst>
                          </p:cTn>
                        </p:par>
                        <p:par>
                          <p:cTn id="23" fill="hold">
                            <p:stCondLst>
                              <p:cond delay="2500"/>
                            </p:stCondLst>
                            <p:childTnLst>
                              <p:par>
                                <p:cTn id="24" presetID="12" presetClass="entr" presetSubtype="2"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anim calcmode="lin" valueType="num">
                                      <p:cBhvr additive="base">
                                        <p:cTn id="26" dur="500"/>
                                        <p:tgtEl>
                                          <p:spTgt spid="87"/>
                                        </p:tgtEl>
                                        <p:attrNameLst>
                                          <p:attrName>ppt_x</p:attrName>
                                        </p:attrNameLst>
                                      </p:cBhvr>
                                      <p:tavLst>
                                        <p:tav tm="0">
                                          <p:val>
                                            <p:strVal val="#ppt_x+#ppt_w*1.125000"/>
                                          </p:val>
                                        </p:tav>
                                        <p:tav tm="100000">
                                          <p:val>
                                            <p:strVal val="#ppt_x"/>
                                          </p:val>
                                        </p:tav>
                                      </p:tavLst>
                                    </p:anim>
                                    <p:animEffect transition="in" filter="wipe(left)">
                                      <p:cBhvr>
                                        <p:cTn id="27" dur="500"/>
                                        <p:tgtEl>
                                          <p:spTgt spid="87"/>
                                        </p:tgtEl>
                                      </p:cBhvr>
                                    </p:animEffect>
                                  </p:childTnLst>
                                </p:cTn>
                              </p:par>
                              <p:par>
                                <p:cTn id="28" presetID="12" presetClass="entr" presetSubtype="2" fill="hold" grpId="0" nodeType="with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additive="base">
                                        <p:cTn id="30" dur="500"/>
                                        <p:tgtEl>
                                          <p:spTgt spid="88"/>
                                        </p:tgtEl>
                                        <p:attrNameLst>
                                          <p:attrName>ppt_x</p:attrName>
                                        </p:attrNameLst>
                                      </p:cBhvr>
                                      <p:tavLst>
                                        <p:tav tm="0">
                                          <p:val>
                                            <p:strVal val="#ppt_x+#ppt_w*1.125000"/>
                                          </p:val>
                                        </p:tav>
                                        <p:tav tm="100000">
                                          <p:val>
                                            <p:strVal val="#ppt_x"/>
                                          </p:val>
                                        </p:tav>
                                      </p:tavLst>
                                    </p:anim>
                                    <p:animEffect transition="in" filter="wipe(left)">
                                      <p:cBhvr>
                                        <p:cTn id="31" dur="500"/>
                                        <p:tgtEl>
                                          <p:spTgt spid="88"/>
                                        </p:tgtEl>
                                      </p:cBhvr>
                                    </p:animEffect>
                                  </p:childTnLst>
                                </p:cTn>
                              </p:par>
                            </p:childTnLst>
                          </p:cTn>
                        </p:par>
                        <p:par>
                          <p:cTn id="32" fill="hold">
                            <p:stCondLst>
                              <p:cond delay="3000"/>
                            </p:stCondLst>
                            <p:childTnLst>
                              <p:par>
                                <p:cTn id="33" presetID="2" presetClass="entr" presetSubtype="8" decel="100000" fill="hold" nodeType="afterEffect">
                                  <p:stCondLst>
                                    <p:cond delay="0"/>
                                  </p:stCondLst>
                                  <p:childTnLst>
                                    <p:set>
                                      <p:cBhvr>
                                        <p:cTn id="34" dur="1" fill="hold">
                                          <p:stCondLst>
                                            <p:cond delay="0"/>
                                          </p:stCondLst>
                                        </p:cTn>
                                        <p:tgtEl>
                                          <p:spTgt spid="95"/>
                                        </p:tgtEl>
                                        <p:attrNameLst>
                                          <p:attrName>style.visibility</p:attrName>
                                        </p:attrNameLst>
                                      </p:cBhvr>
                                      <p:to>
                                        <p:strVal val="visible"/>
                                      </p:to>
                                    </p:set>
                                    <p:anim calcmode="lin" valueType="num">
                                      <p:cBhvr additive="base">
                                        <p:cTn id="35" dur="1000" fill="hold"/>
                                        <p:tgtEl>
                                          <p:spTgt spid="95"/>
                                        </p:tgtEl>
                                        <p:attrNameLst>
                                          <p:attrName>ppt_x</p:attrName>
                                        </p:attrNameLst>
                                      </p:cBhvr>
                                      <p:tavLst>
                                        <p:tav tm="0">
                                          <p:val>
                                            <p:strVal val="0-#ppt_w/2"/>
                                          </p:val>
                                        </p:tav>
                                        <p:tav tm="100000">
                                          <p:val>
                                            <p:strVal val="#ppt_x"/>
                                          </p:val>
                                        </p:tav>
                                      </p:tavLst>
                                    </p:anim>
                                    <p:anim calcmode="lin" valueType="num">
                                      <p:cBhvr additive="base">
                                        <p:cTn id="36" dur="1000" fill="hold"/>
                                        <p:tgtEl>
                                          <p:spTgt spid="95"/>
                                        </p:tgtEl>
                                        <p:attrNameLst>
                                          <p:attrName>ppt_y</p:attrName>
                                        </p:attrNameLst>
                                      </p:cBhvr>
                                      <p:tavLst>
                                        <p:tav tm="0">
                                          <p:val>
                                            <p:strVal val="#ppt_y"/>
                                          </p:val>
                                        </p:tav>
                                        <p:tav tm="100000">
                                          <p:val>
                                            <p:strVal val="#ppt_y"/>
                                          </p:val>
                                        </p:tav>
                                      </p:tavLst>
                                    </p:anim>
                                  </p:childTnLst>
                                </p:cTn>
                              </p:par>
                            </p:childTnLst>
                          </p:cTn>
                        </p:par>
                        <p:par>
                          <p:cTn id="37" fill="hold">
                            <p:stCondLst>
                              <p:cond delay="4000"/>
                            </p:stCondLst>
                            <p:childTnLst>
                              <p:par>
                                <p:cTn id="38" presetID="12" presetClass="entr" presetSubtype="2" fill="hold" grpId="0" nodeType="afterEffect">
                                  <p:stCondLst>
                                    <p:cond delay="0"/>
                                  </p:stCondLst>
                                  <p:childTnLst>
                                    <p:set>
                                      <p:cBhvr>
                                        <p:cTn id="39" dur="1" fill="hold">
                                          <p:stCondLst>
                                            <p:cond delay="0"/>
                                          </p:stCondLst>
                                        </p:cTn>
                                        <p:tgtEl>
                                          <p:spTgt spid="93"/>
                                        </p:tgtEl>
                                        <p:attrNameLst>
                                          <p:attrName>style.visibility</p:attrName>
                                        </p:attrNameLst>
                                      </p:cBhvr>
                                      <p:to>
                                        <p:strVal val="visible"/>
                                      </p:to>
                                    </p:set>
                                    <p:anim calcmode="lin" valueType="num">
                                      <p:cBhvr additive="base">
                                        <p:cTn id="40" dur="500"/>
                                        <p:tgtEl>
                                          <p:spTgt spid="93"/>
                                        </p:tgtEl>
                                        <p:attrNameLst>
                                          <p:attrName>ppt_x</p:attrName>
                                        </p:attrNameLst>
                                      </p:cBhvr>
                                      <p:tavLst>
                                        <p:tav tm="0">
                                          <p:val>
                                            <p:strVal val="#ppt_x+#ppt_w*1.125000"/>
                                          </p:val>
                                        </p:tav>
                                        <p:tav tm="100000">
                                          <p:val>
                                            <p:strVal val="#ppt_x"/>
                                          </p:val>
                                        </p:tav>
                                      </p:tavLst>
                                    </p:anim>
                                    <p:animEffect transition="in" filter="wipe(left)">
                                      <p:cBhvr>
                                        <p:cTn id="41" dur="500"/>
                                        <p:tgtEl>
                                          <p:spTgt spid="93"/>
                                        </p:tgtEl>
                                      </p:cBhvr>
                                    </p:animEffect>
                                  </p:childTnLst>
                                </p:cTn>
                              </p:par>
                              <p:par>
                                <p:cTn id="42" presetID="12" presetClass="entr" presetSubtype="2" fill="hold" grpId="0" nodeType="withEffect">
                                  <p:stCondLst>
                                    <p:cond delay="0"/>
                                  </p:stCondLst>
                                  <p:childTnLst>
                                    <p:set>
                                      <p:cBhvr>
                                        <p:cTn id="43" dur="1" fill="hold">
                                          <p:stCondLst>
                                            <p:cond delay="0"/>
                                          </p:stCondLst>
                                        </p:cTn>
                                        <p:tgtEl>
                                          <p:spTgt spid="94"/>
                                        </p:tgtEl>
                                        <p:attrNameLst>
                                          <p:attrName>style.visibility</p:attrName>
                                        </p:attrNameLst>
                                      </p:cBhvr>
                                      <p:to>
                                        <p:strVal val="visible"/>
                                      </p:to>
                                    </p:set>
                                    <p:anim calcmode="lin" valueType="num">
                                      <p:cBhvr additive="base">
                                        <p:cTn id="44" dur="500"/>
                                        <p:tgtEl>
                                          <p:spTgt spid="94"/>
                                        </p:tgtEl>
                                        <p:attrNameLst>
                                          <p:attrName>ppt_x</p:attrName>
                                        </p:attrNameLst>
                                      </p:cBhvr>
                                      <p:tavLst>
                                        <p:tav tm="0">
                                          <p:val>
                                            <p:strVal val="#ppt_x+#ppt_w*1.125000"/>
                                          </p:val>
                                        </p:tav>
                                        <p:tav tm="100000">
                                          <p:val>
                                            <p:strVal val="#ppt_x"/>
                                          </p:val>
                                        </p:tav>
                                      </p:tavLst>
                                    </p:anim>
                                    <p:animEffect transition="in" filter="wipe(left)">
                                      <p:cBhvr>
                                        <p:cTn id="45" dur="500"/>
                                        <p:tgtEl>
                                          <p:spTgt spid="94"/>
                                        </p:tgtEl>
                                      </p:cBhvr>
                                    </p:animEffect>
                                  </p:childTnLst>
                                </p:cTn>
                              </p:par>
                            </p:childTnLst>
                          </p:cTn>
                        </p:par>
                        <p:par>
                          <p:cTn id="46" fill="hold">
                            <p:stCondLst>
                              <p:cond delay="4500"/>
                            </p:stCondLst>
                            <p:childTnLst>
                              <p:par>
                                <p:cTn id="47" presetID="2" presetClass="entr" presetSubtype="8" decel="100000" fill="hold" nodeType="afterEffect">
                                  <p:stCondLst>
                                    <p:cond delay="0"/>
                                  </p:stCondLst>
                                  <p:childTnLst>
                                    <p:set>
                                      <p:cBhvr>
                                        <p:cTn id="48" dur="1" fill="hold">
                                          <p:stCondLst>
                                            <p:cond delay="0"/>
                                          </p:stCondLst>
                                        </p:cTn>
                                        <p:tgtEl>
                                          <p:spTgt spid="101"/>
                                        </p:tgtEl>
                                        <p:attrNameLst>
                                          <p:attrName>style.visibility</p:attrName>
                                        </p:attrNameLst>
                                      </p:cBhvr>
                                      <p:to>
                                        <p:strVal val="visible"/>
                                      </p:to>
                                    </p:set>
                                    <p:anim calcmode="lin" valueType="num">
                                      <p:cBhvr additive="base">
                                        <p:cTn id="49" dur="1000" fill="hold"/>
                                        <p:tgtEl>
                                          <p:spTgt spid="101"/>
                                        </p:tgtEl>
                                        <p:attrNameLst>
                                          <p:attrName>ppt_x</p:attrName>
                                        </p:attrNameLst>
                                      </p:cBhvr>
                                      <p:tavLst>
                                        <p:tav tm="0">
                                          <p:val>
                                            <p:strVal val="0-#ppt_w/2"/>
                                          </p:val>
                                        </p:tav>
                                        <p:tav tm="100000">
                                          <p:val>
                                            <p:strVal val="#ppt_x"/>
                                          </p:val>
                                        </p:tav>
                                      </p:tavLst>
                                    </p:anim>
                                    <p:anim calcmode="lin" valueType="num">
                                      <p:cBhvr additive="base">
                                        <p:cTn id="50" dur="1000" fill="hold"/>
                                        <p:tgtEl>
                                          <p:spTgt spid="101"/>
                                        </p:tgtEl>
                                        <p:attrNameLst>
                                          <p:attrName>ppt_y</p:attrName>
                                        </p:attrNameLst>
                                      </p:cBhvr>
                                      <p:tavLst>
                                        <p:tav tm="0">
                                          <p:val>
                                            <p:strVal val="#ppt_y"/>
                                          </p:val>
                                        </p:tav>
                                        <p:tav tm="100000">
                                          <p:val>
                                            <p:strVal val="#ppt_y"/>
                                          </p:val>
                                        </p:tav>
                                      </p:tavLst>
                                    </p:anim>
                                  </p:childTnLst>
                                </p:cTn>
                              </p:par>
                            </p:childTnLst>
                          </p:cTn>
                        </p:par>
                        <p:par>
                          <p:cTn id="51" fill="hold">
                            <p:stCondLst>
                              <p:cond delay="5500"/>
                            </p:stCondLst>
                            <p:childTnLst>
                              <p:par>
                                <p:cTn id="52" presetID="12" presetClass="entr" presetSubtype="2" fill="hold" grpId="0" nodeType="afterEffect">
                                  <p:stCondLst>
                                    <p:cond delay="0"/>
                                  </p:stCondLst>
                                  <p:childTnLst>
                                    <p:set>
                                      <p:cBhvr>
                                        <p:cTn id="53" dur="1" fill="hold">
                                          <p:stCondLst>
                                            <p:cond delay="0"/>
                                          </p:stCondLst>
                                        </p:cTn>
                                        <p:tgtEl>
                                          <p:spTgt spid="99"/>
                                        </p:tgtEl>
                                        <p:attrNameLst>
                                          <p:attrName>style.visibility</p:attrName>
                                        </p:attrNameLst>
                                      </p:cBhvr>
                                      <p:to>
                                        <p:strVal val="visible"/>
                                      </p:to>
                                    </p:set>
                                    <p:anim calcmode="lin" valueType="num">
                                      <p:cBhvr additive="base">
                                        <p:cTn id="54" dur="500"/>
                                        <p:tgtEl>
                                          <p:spTgt spid="99"/>
                                        </p:tgtEl>
                                        <p:attrNameLst>
                                          <p:attrName>ppt_x</p:attrName>
                                        </p:attrNameLst>
                                      </p:cBhvr>
                                      <p:tavLst>
                                        <p:tav tm="0">
                                          <p:val>
                                            <p:strVal val="#ppt_x+#ppt_w*1.125000"/>
                                          </p:val>
                                        </p:tav>
                                        <p:tav tm="100000">
                                          <p:val>
                                            <p:strVal val="#ppt_x"/>
                                          </p:val>
                                        </p:tav>
                                      </p:tavLst>
                                    </p:anim>
                                    <p:animEffect transition="in" filter="wipe(left)">
                                      <p:cBhvr>
                                        <p:cTn id="55" dur="500"/>
                                        <p:tgtEl>
                                          <p:spTgt spid="99"/>
                                        </p:tgtEl>
                                      </p:cBhvr>
                                    </p:animEffect>
                                  </p:childTnLst>
                                </p:cTn>
                              </p:par>
                              <p:par>
                                <p:cTn id="56" presetID="12" presetClass="entr" presetSubtype="2" fill="hold" grpId="0" nodeType="withEffect">
                                  <p:stCondLst>
                                    <p:cond delay="0"/>
                                  </p:stCondLst>
                                  <p:childTnLst>
                                    <p:set>
                                      <p:cBhvr>
                                        <p:cTn id="57" dur="1" fill="hold">
                                          <p:stCondLst>
                                            <p:cond delay="0"/>
                                          </p:stCondLst>
                                        </p:cTn>
                                        <p:tgtEl>
                                          <p:spTgt spid="100"/>
                                        </p:tgtEl>
                                        <p:attrNameLst>
                                          <p:attrName>style.visibility</p:attrName>
                                        </p:attrNameLst>
                                      </p:cBhvr>
                                      <p:to>
                                        <p:strVal val="visible"/>
                                      </p:to>
                                    </p:set>
                                    <p:anim calcmode="lin" valueType="num">
                                      <p:cBhvr additive="base">
                                        <p:cTn id="58" dur="500"/>
                                        <p:tgtEl>
                                          <p:spTgt spid="100"/>
                                        </p:tgtEl>
                                        <p:attrNameLst>
                                          <p:attrName>ppt_x</p:attrName>
                                        </p:attrNameLst>
                                      </p:cBhvr>
                                      <p:tavLst>
                                        <p:tav tm="0">
                                          <p:val>
                                            <p:strVal val="#ppt_x+#ppt_w*1.125000"/>
                                          </p:val>
                                        </p:tav>
                                        <p:tav tm="100000">
                                          <p:val>
                                            <p:strVal val="#ppt_x"/>
                                          </p:val>
                                        </p:tav>
                                      </p:tavLst>
                                    </p:anim>
                                    <p:animEffect transition="in" filter="wipe(left)">
                                      <p:cBhvr>
                                        <p:cTn id="5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8" grpId="0"/>
      <p:bldP spid="87" grpId="0" animBg="1"/>
      <p:bldP spid="88" grpId="0"/>
      <p:bldP spid="93" grpId="0" animBg="1"/>
      <p:bldP spid="94" grpId="0"/>
      <p:bldP spid="99" grpId="0" animBg="1"/>
      <p:bldP spid="10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9" name="Picture 3"/>
          <p:cNvPicPr>
            <a:picLocks noChangeAspect="1" noChangeArrowheads="1"/>
          </p:cNvPicPr>
          <p:nvPr/>
        </p:nvPicPr>
        <p:blipFill>
          <a:blip r:embed="rId1"/>
          <a:srcRect/>
          <a:stretch>
            <a:fillRect/>
          </a:stretch>
        </p:blipFill>
        <p:spPr bwMode="auto">
          <a:xfrm>
            <a:off x="3268637" y="2389176"/>
            <a:ext cx="1247775" cy="3400425"/>
          </a:xfrm>
          <a:prstGeom prst="rect">
            <a:avLst/>
          </a:prstGeom>
          <a:noFill/>
          <a:ln w="9525">
            <a:noFill/>
            <a:miter lim="800000"/>
            <a:headEnd/>
            <a:tailEnd/>
          </a:ln>
          <a:effectLst/>
        </p:spPr>
      </p:pic>
      <p:grpSp>
        <p:nvGrpSpPr>
          <p:cNvPr id="5" name="组合 4"/>
          <p:cNvGrpSpPr/>
          <p:nvPr/>
        </p:nvGrpSpPr>
        <p:grpSpPr>
          <a:xfrm>
            <a:off x="678778" y="409908"/>
            <a:ext cx="323217" cy="332667"/>
            <a:chOff x="1827622" y="1343919"/>
            <a:chExt cx="2304000" cy="2304000"/>
          </a:xfrm>
          <a:solidFill>
            <a:srgbClr val="FE6934"/>
          </a:solidFill>
        </p:grpSpPr>
        <p:sp>
          <p:nvSpPr>
            <p:cNvPr id="6" name="椭圆 5"/>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1102797" y="362935"/>
            <a:ext cx="1685777" cy="381704"/>
          </a:xfrm>
          <a:prstGeom prst="rect">
            <a:avLst/>
          </a:prstGeom>
          <a:noFill/>
        </p:spPr>
        <p:txBody>
          <a:bodyPr wrap="none" lIns="103693" tIns="51846" rIns="103693" bIns="51846" rtlCol="0">
            <a:spAutoFit/>
          </a:bodyPr>
          <a:lstStyle/>
          <a:p>
            <a:r>
              <a:rPr lang="en-US" altLang="zh-CN" sz="1800" b="1" dirty="0">
                <a:solidFill>
                  <a:srgbClr val="0066FF"/>
                </a:solidFill>
                <a:latin typeface="微软雅黑" panose="020B0503020204020204" pitchFamily="34" charset="-122"/>
                <a:ea typeface="微软雅黑" panose="020B0503020204020204" pitchFamily="34" charset="-122"/>
              </a:rPr>
              <a:t>Oracle REDO</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9" name="直接连接符 8"/>
          <p:cNvCxnSpPr>
            <a:endCxn id="10"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0"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
        <p:nvSpPr>
          <p:cNvPr id="13" name="乘号 12"/>
          <p:cNvSpPr/>
          <p:nvPr/>
        </p:nvSpPr>
        <p:spPr>
          <a:xfrm>
            <a:off x="2911447" y="1389044"/>
            <a:ext cx="2000264" cy="5500726"/>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116743" name="Picture 7"/>
          <p:cNvPicPr>
            <a:picLocks noChangeAspect="1" noChangeArrowheads="1"/>
          </p:cNvPicPr>
          <p:nvPr/>
        </p:nvPicPr>
        <p:blipFill>
          <a:blip r:embed="rId2"/>
          <a:srcRect/>
          <a:stretch>
            <a:fillRect/>
          </a:stretch>
        </p:blipFill>
        <p:spPr bwMode="auto">
          <a:xfrm>
            <a:off x="8555049" y="1603358"/>
            <a:ext cx="2867025" cy="53721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6739"/>
                                        </p:tgtEl>
                                        <p:attrNameLst>
                                          <p:attrName>style.visibility</p:attrName>
                                        </p:attrNameLst>
                                      </p:cBhvr>
                                      <p:to>
                                        <p:strVal val="visible"/>
                                      </p:to>
                                    </p:set>
                                    <p:animEffect transition="in" filter="blinds(horizontal)">
                                      <p:cBhvr>
                                        <p:cTn id="7" dur="500"/>
                                        <p:tgtEl>
                                          <p:spTgt spid="1167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nodeType="withEffect">
                                  <p:stCondLst>
                                    <p:cond delay="0"/>
                                  </p:stCondLst>
                                  <p:childTnLst>
                                    <p:set>
                                      <p:cBhvr>
                                        <p:cTn id="14" dur="1" fill="hold">
                                          <p:stCondLst>
                                            <p:cond delay="0"/>
                                          </p:stCondLst>
                                        </p:cTn>
                                        <p:tgtEl>
                                          <p:spTgt spid="116743"/>
                                        </p:tgtEl>
                                        <p:attrNameLst>
                                          <p:attrName>style.visibility</p:attrName>
                                        </p:attrNameLst>
                                      </p:cBhvr>
                                      <p:to>
                                        <p:strVal val="visible"/>
                                      </p:to>
                                    </p:set>
                                    <p:animEffect transition="in" filter="blinds(horizontal)">
                                      <p:cBhvr>
                                        <p:cTn id="15" dur="500"/>
                                        <p:tgtEl>
                                          <p:spTgt spid="1167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678778" y="409908"/>
            <a:ext cx="323217" cy="332667"/>
            <a:chOff x="1827622" y="1343919"/>
            <a:chExt cx="2304000" cy="2304000"/>
          </a:xfrm>
        </p:grpSpPr>
        <p:sp>
          <p:nvSpPr>
            <p:cNvPr id="35" name="椭圆 34"/>
            <p:cNvSpPr/>
            <p:nvPr/>
          </p:nvSpPr>
          <p:spPr>
            <a:xfrm>
              <a:off x="1827622" y="1343919"/>
              <a:ext cx="2304000" cy="2304000"/>
            </a:xfrm>
            <a:prstGeom prst="ellipse">
              <a:avLst/>
            </a:prstGeom>
            <a:gradFill flip="none" rotWithShape="1">
              <a:gsLst>
                <a:gs pos="100000">
                  <a:schemeClr val="tx1">
                    <a:lumMod val="85000"/>
                    <a:lumOff val="15000"/>
                  </a:schemeClr>
                </a:gs>
                <a:gs pos="0">
                  <a:schemeClr val="tx1">
                    <a:lumMod val="65000"/>
                    <a:lumOff val="35000"/>
                  </a:schemeClr>
                </a:gs>
              </a:gsLst>
              <a:path path="circle">
                <a:fillToRect l="100000" b="100000"/>
              </a:path>
              <a:tileRect t="-100000" r="-100000"/>
            </a:grad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877481" y="1393778"/>
              <a:ext cx="2204282" cy="2204282"/>
            </a:xfrm>
            <a:prstGeom prst="ellipse">
              <a:avLst/>
            </a:prstGeom>
            <a:gradFill flip="none" rotWithShape="1">
              <a:gsLst>
                <a:gs pos="0">
                  <a:schemeClr val="tx1">
                    <a:lumMod val="85000"/>
                    <a:lumOff val="15000"/>
                  </a:schemeClr>
                </a:gs>
                <a:gs pos="100000">
                  <a:schemeClr val="tx1">
                    <a:lumMod val="65000"/>
                    <a:lumOff val="35000"/>
                  </a:schemeClr>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TextBox 40"/>
          <p:cNvSpPr txBox="1"/>
          <p:nvPr/>
        </p:nvSpPr>
        <p:spPr>
          <a:xfrm>
            <a:off x="1102797" y="362935"/>
            <a:ext cx="2276452" cy="412481"/>
          </a:xfrm>
          <a:prstGeom prst="rect">
            <a:avLst/>
          </a:prstGeom>
          <a:noFill/>
        </p:spPr>
        <p:txBody>
          <a:bodyPr wrap="none" lIns="103693" tIns="51846" rIns="103693" bIns="51846" rtlCol="0">
            <a:spAutoFit/>
          </a:bodyPr>
          <a:lstStyle/>
          <a:p>
            <a:r>
              <a:rPr lang="en-US" altLang="zh-CN" sz="2000" b="1" dirty="0" err="1">
                <a:solidFill>
                  <a:srgbClr val="445FE8"/>
                </a:solidFill>
                <a:latin typeface="微软雅黑" panose="020B0503020204020204" pitchFamily="34" charset="-122"/>
                <a:ea typeface="微软雅黑" panose="020B0503020204020204" pitchFamily="34" charset="-122"/>
              </a:rPr>
              <a:t>GrodenGate</a:t>
            </a:r>
            <a:r>
              <a:rPr lang="zh-CN" altLang="en-US" sz="2000" b="1" dirty="0">
                <a:solidFill>
                  <a:srgbClr val="445FE8"/>
                </a:solidFill>
                <a:latin typeface="微软雅黑" panose="020B0503020204020204" pitchFamily="34" charset="-122"/>
                <a:ea typeface="微软雅黑" panose="020B0503020204020204" pitchFamily="34" charset="-122"/>
              </a:rPr>
              <a:t>介绍</a:t>
            </a:r>
            <a:endParaRPr lang="zh-CN" altLang="en-US" sz="2000" dirty="0">
              <a:solidFill>
                <a:srgbClr val="445FE8"/>
              </a:solidFill>
              <a:latin typeface="微软雅黑" panose="020B0503020204020204" pitchFamily="34" charset="-122"/>
              <a:ea typeface="微软雅黑" panose="020B0503020204020204" pitchFamily="34" charset="-122"/>
            </a:endParaRPr>
          </a:p>
        </p:txBody>
      </p:sp>
      <p:cxnSp>
        <p:nvCxnSpPr>
          <p:cNvPr id="42" name="直接连接符 41"/>
          <p:cNvCxnSpPr>
            <a:endCxn id="43"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3"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
        <p:nvSpPr>
          <p:cNvPr id="25" name="矩形 24"/>
          <p:cNvSpPr/>
          <p:nvPr/>
        </p:nvSpPr>
        <p:spPr>
          <a:xfrm>
            <a:off x="1196935" y="1103292"/>
            <a:ext cx="11215766" cy="1938992"/>
          </a:xfrm>
          <a:prstGeom prst="rect">
            <a:avLst/>
          </a:prstGeom>
        </p:spPr>
        <p:txBody>
          <a:bodyPr wrap="square">
            <a:spAutoFit/>
          </a:bodyPr>
          <a:lstStyle/>
          <a:p>
            <a:pPr>
              <a:lnSpc>
                <a:spcPct val="150000"/>
              </a:lnSpc>
            </a:pPr>
            <a:r>
              <a:rPr lang="en-US" sz="2000" dirty="0">
                <a:latin typeface="微软雅黑" panose="020B0503020204020204" pitchFamily="34" charset="-122"/>
                <a:ea typeface="微软雅黑" panose="020B0503020204020204" pitchFamily="34" charset="-122"/>
              </a:rPr>
              <a:t>        </a:t>
            </a:r>
            <a:r>
              <a:rPr lang="en-US" sz="2000" dirty="0" err="1">
                <a:latin typeface="微软雅黑" panose="020B0503020204020204" pitchFamily="34" charset="-122"/>
                <a:ea typeface="微软雅黑" panose="020B0503020204020204" pitchFamily="34" charset="-122"/>
              </a:rPr>
              <a:t>GoldenGate</a:t>
            </a:r>
            <a:r>
              <a:rPr lang="zh-CN" altLang="en-US" sz="2000" dirty="0">
                <a:latin typeface="微软雅黑" panose="020B0503020204020204" pitchFamily="34" charset="-122"/>
                <a:ea typeface="微软雅黑" panose="020B0503020204020204" pitchFamily="34" charset="-122"/>
              </a:rPr>
              <a:t>软件是一种基于日志复制备份软件，它通过解析源数据库在线日志或归档日志（</a:t>
            </a:r>
            <a:r>
              <a:rPr lang="en-US" altLang="zh-CN" sz="2000" dirty="0">
                <a:latin typeface="微软雅黑" panose="020B0503020204020204" pitchFamily="34" charset="-122"/>
                <a:ea typeface="微软雅黑" panose="020B0503020204020204" pitchFamily="34" charset="-122"/>
              </a:rPr>
              <a:t>REDO</a:t>
            </a:r>
            <a:r>
              <a:rPr lang="zh-CN" altLang="en-US" sz="2000" dirty="0">
                <a:latin typeface="微软雅黑" panose="020B0503020204020204" pitchFamily="34" charset="-122"/>
                <a:ea typeface="微软雅黑" panose="020B0503020204020204" pitchFamily="34" charset="-122"/>
              </a:rPr>
              <a:t>）获得数据的增量变化，再将这些变化应用到目标数据库，从而实现源数据库与目标数据库同步。</a:t>
            </a:r>
            <a:r>
              <a:rPr lang="en-US" sz="2000" dirty="0" err="1">
                <a:latin typeface="微软雅黑" panose="020B0503020204020204" pitchFamily="34" charset="-122"/>
                <a:ea typeface="微软雅黑" panose="020B0503020204020204" pitchFamily="34" charset="-122"/>
              </a:rPr>
              <a:t>GoldenGate</a:t>
            </a:r>
            <a:r>
              <a:rPr lang="zh-CN" altLang="en-US" sz="2000" dirty="0">
                <a:latin typeface="微软雅黑" panose="020B0503020204020204" pitchFamily="34" charset="-122"/>
                <a:ea typeface="微软雅黑" panose="020B0503020204020204" pitchFamily="34" charset="-122"/>
              </a:rPr>
              <a:t>只提取其中数据的变化如增、删、改操作，并将相关信息存放在源端队列文件中，再利用传送进程将队列文件通过</a:t>
            </a:r>
            <a:r>
              <a:rPr lang="en-US" sz="2000" dirty="0">
                <a:latin typeface="微软雅黑" panose="020B0503020204020204" pitchFamily="34" charset="-122"/>
                <a:ea typeface="微软雅黑" panose="020B0503020204020204" pitchFamily="34" charset="-122"/>
              </a:rPr>
              <a:t>TCP/IP</a:t>
            </a:r>
            <a:r>
              <a:rPr lang="zh-CN" altLang="en-US" sz="2000" dirty="0">
                <a:latin typeface="微软雅黑" panose="020B0503020204020204" pitchFamily="34" charset="-122"/>
                <a:ea typeface="微软雅黑" panose="020B0503020204020204" pitchFamily="34" charset="-122"/>
              </a:rPr>
              <a:t>传送到目标系统。</a:t>
            </a:r>
            <a:endParaRPr lang="zh-CN" altLang="en-US" sz="2000" dirty="0">
              <a:latin typeface="微软雅黑" panose="020B0503020204020204" pitchFamily="34" charset="-122"/>
              <a:ea typeface="微软雅黑" panose="020B0503020204020204" pitchFamily="34" charset="-122"/>
            </a:endParaRPr>
          </a:p>
        </p:txBody>
      </p:sp>
      <p:pic>
        <p:nvPicPr>
          <p:cNvPr id="1026" name="Picture 2" descr="绘图21"/>
          <p:cNvPicPr>
            <a:picLocks noChangeAspect="1" noChangeArrowheads="1"/>
          </p:cNvPicPr>
          <p:nvPr/>
        </p:nvPicPr>
        <p:blipFill>
          <a:blip r:embed="rId1"/>
          <a:srcRect/>
          <a:stretch>
            <a:fillRect/>
          </a:stretch>
        </p:blipFill>
        <p:spPr bwMode="auto">
          <a:xfrm>
            <a:off x="2482819" y="3817936"/>
            <a:ext cx="8572560" cy="3429024"/>
          </a:xfrm>
          <a:prstGeom prst="rect">
            <a:avLst/>
          </a:prstGeom>
          <a:noFill/>
          <a:ln w="9525">
            <a:noFill/>
            <a:miter lim="800000"/>
            <a:headEnd/>
            <a:tailEnd/>
          </a:ln>
        </p:spPr>
      </p:pic>
      <p:grpSp>
        <p:nvGrpSpPr>
          <p:cNvPr id="26" name="组合 25"/>
          <p:cNvGrpSpPr/>
          <p:nvPr/>
        </p:nvGrpSpPr>
        <p:grpSpPr>
          <a:xfrm>
            <a:off x="696869" y="388912"/>
            <a:ext cx="323217" cy="332667"/>
            <a:chOff x="1827622" y="1343919"/>
            <a:chExt cx="2304000" cy="2304000"/>
          </a:xfrm>
          <a:solidFill>
            <a:srgbClr val="FE6934"/>
          </a:solidFill>
        </p:grpSpPr>
        <p:sp>
          <p:nvSpPr>
            <p:cNvPr id="27" name="椭圆 26"/>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par>
                                <p:cTn id="8" presetID="3" presetClass="entr" presetSubtype="1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linds(horizontal)">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椭圆 24"/>
          <p:cNvSpPr/>
          <p:nvPr/>
        </p:nvSpPr>
        <p:spPr>
          <a:xfrm>
            <a:off x="2511621" y="2615343"/>
            <a:ext cx="3673976" cy="3781880"/>
          </a:xfrm>
          <a:prstGeom prst="ellipse">
            <a:avLst/>
          </a:prstGeom>
          <a:noFill/>
          <a:ln w="9525">
            <a:solidFill>
              <a:schemeClr val="bg1">
                <a:lumMod val="6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38192" tIns="69096" rIns="138192" bIns="69096" rtlCol="0" anchor="ctr"/>
          <a:lstStyle/>
          <a:p>
            <a:pPr algn="ctr"/>
            <a:endParaRPr lang="zh-CN" altLang="en-US"/>
          </a:p>
        </p:txBody>
      </p:sp>
      <p:grpSp>
        <p:nvGrpSpPr>
          <p:cNvPr id="13" name="组合 12"/>
          <p:cNvGrpSpPr/>
          <p:nvPr/>
        </p:nvGrpSpPr>
        <p:grpSpPr>
          <a:xfrm>
            <a:off x="3237550" y="1800572"/>
            <a:ext cx="1984314" cy="2042587"/>
            <a:chOff x="1463339" y="1072758"/>
            <a:chExt cx="1546058" cy="1546058"/>
          </a:xfrm>
          <a:effectLst>
            <a:outerShdw blurRad="330200" dist="215900" dir="6900000" sx="91000" sy="91000" algn="t" rotWithShape="0">
              <a:prstClr val="black">
                <a:alpha val="49000"/>
              </a:prstClr>
            </a:outerShdw>
          </a:effectLst>
        </p:grpSpPr>
        <p:sp>
          <p:nvSpPr>
            <p:cNvPr id="16" name="同心圆 15"/>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3478797" y="2048905"/>
            <a:ext cx="1575789" cy="1545911"/>
            <a:chOff x="4207298" y="1512123"/>
            <a:chExt cx="1053208" cy="1003758"/>
          </a:xfrm>
        </p:grpSpPr>
        <p:sp>
          <p:nvSpPr>
            <p:cNvPr id="14" name="椭圆 13"/>
            <p:cNvSpPr/>
            <p:nvPr/>
          </p:nvSpPr>
          <p:spPr>
            <a:xfrm>
              <a:off x="4207298" y="1512123"/>
              <a:ext cx="1003762" cy="1003758"/>
            </a:xfrm>
            <a:prstGeom prst="ellipse">
              <a:avLst/>
            </a:prstGeom>
            <a:solidFill>
              <a:srgbClr val="217B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14"/>
            <p:cNvSpPr txBox="1"/>
            <p:nvPr/>
          </p:nvSpPr>
          <p:spPr>
            <a:xfrm>
              <a:off x="4257821" y="1876431"/>
              <a:ext cx="1002685" cy="259791"/>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数据一致性</a:t>
              </a:r>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1620780" y="4228661"/>
            <a:ext cx="1984315" cy="2042587"/>
            <a:chOff x="1463339" y="1072758"/>
            <a:chExt cx="1546058" cy="1546058"/>
          </a:xfrm>
          <a:effectLst>
            <a:outerShdw blurRad="330200" dist="215900" dir="6900000" sx="91000" sy="91000" algn="t" rotWithShape="0">
              <a:prstClr val="black">
                <a:alpha val="49000"/>
              </a:prstClr>
            </a:outerShdw>
          </a:effectLst>
        </p:grpSpPr>
        <p:sp>
          <p:nvSpPr>
            <p:cNvPr id="21" name="同心圆 2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椭圆 21"/>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1862037" y="4476996"/>
            <a:ext cx="1501810" cy="1545911"/>
            <a:chOff x="3089228" y="3088680"/>
            <a:chExt cx="1003763" cy="1003758"/>
          </a:xfrm>
        </p:grpSpPr>
        <p:sp>
          <p:nvSpPr>
            <p:cNvPr id="19" name="椭圆 18"/>
            <p:cNvSpPr/>
            <p:nvPr/>
          </p:nvSpPr>
          <p:spPr>
            <a:xfrm>
              <a:off x="3089228" y="3088680"/>
              <a:ext cx="1003763" cy="1003758"/>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TextBox 19"/>
            <p:cNvSpPr txBox="1"/>
            <p:nvPr/>
          </p:nvSpPr>
          <p:spPr>
            <a:xfrm>
              <a:off x="3169911" y="3314659"/>
              <a:ext cx="912300" cy="53956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可靠数据传输</a:t>
              </a:r>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4880774" y="4228661"/>
            <a:ext cx="1984315" cy="2042587"/>
            <a:chOff x="1463339" y="1072758"/>
            <a:chExt cx="1546058" cy="1546058"/>
          </a:xfrm>
          <a:effectLst>
            <a:outerShdw blurRad="330200" dist="215900" dir="6900000" sx="91000" sy="91000" algn="t" rotWithShape="0">
              <a:prstClr val="black">
                <a:alpha val="49000"/>
              </a:prstClr>
            </a:outerShdw>
          </a:effectLst>
        </p:grpSpPr>
        <p:sp>
          <p:nvSpPr>
            <p:cNvPr id="11" name="同心圆 1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椭圆 11"/>
            <p:cNvSpPr/>
            <p:nvPr/>
          </p:nvSpPr>
          <p:spPr>
            <a:xfrm>
              <a:off x="1484232" y="1093651"/>
              <a:ext cx="1504273" cy="1504273"/>
            </a:xfrm>
            <a:prstGeom prst="ellipse">
              <a:avLst/>
            </a:prstGeom>
            <a:gradFill>
              <a:gsLst>
                <a:gs pos="0">
                  <a:schemeClr val="bg1"/>
                </a:gs>
                <a:gs pos="51000">
                  <a:schemeClr val="bg1">
                    <a:lumMod val="95000"/>
                  </a:schemeClr>
                </a:gs>
                <a:gs pos="100000">
                  <a:srgbClr val="C5C5C5"/>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5122031" y="4476996"/>
            <a:ext cx="1501810" cy="1545911"/>
            <a:chOff x="5305581" y="3088680"/>
            <a:chExt cx="1003763" cy="1003758"/>
          </a:xfrm>
        </p:grpSpPr>
        <p:sp>
          <p:nvSpPr>
            <p:cNvPr id="9" name="椭圆 8"/>
            <p:cNvSpPr/>
            <p:nvPr/>
          </p:nvSpPr>
          <p:spPr>
            <a:xfrm>
              <a:off x="5305581" y="3088680"/>
              <a:ext cx="1003763" cy="1003758"/>
            </a:xfrm>
            <a:prstGeom prst="ellipse">
              <a:avLst/>
            </a:prstGeom>
            <a:solidFill>
              <a:srgbClr val="FFB32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5508104" y="3267393"/>
              <a:ext cx="761358" cy="539565"/>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数据无</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丢失</a:t>
              </a:r>
              <a:endParaRPr lang="en-US" altLang="zh-CN" dirty="0">
                <a:solidFill>
                  <a:schemeClr val="bg1"/>
                </a:solidFill>
                <a:latin typeface="微软雅黑" panose="020B0503020204020204" pitchFamily="34" charset="-122"/>
                <a:ea typeface="微软雅黑" panose="020B0503020204020204" pitchFamily="34" charset="-122"/>
              </a:endParaRPr>
            </a:p>
          </p:txBody>
        </p:sp>
      </p:grpSp>
      <p:sp>
        <p:nvSpPr>
          <p:cNvPr id="31" name="Arc 3"/>
          <p:cNvSpPr/>
          <p:nvPr/>
        </p:nvSpPr>
        <p:spPr>
          <a:xfrm rot="1012582">
            <a:off x="4155200" y="2437369"/>
            <a:ext cx="2365459" cy="2434932"/>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38192" tIns="69096" rIns="138192" bIns="69096" rtlCol="0" anchor="ctr"/>
          <a:lstStyle/>
          <a:p>
            <a:pPr algn="ctr"/>
            <a:endParaRPr lang="en-US">
              <a:solidFill>
                <a:schemeClr val="accent2"/>
              </a:solidFill>
            </a:endParaRPr>
          </a:p>
        </p:txBody>
      </p:sp>
      <p:sp>
        <p:nvSpPr>
          <p:cNvPr id="32" name="Arc 3"/>
          <p:cNvSpPr/>
          <p:nvPr/>
        </p:nvSpPr>
        <p:spPr>
          <a:xfrm rot="8151960">
            <a:off x="3046973" y="4464512"/>
            <a:ext cx="2365459" cy="2434932"/>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38192" tIns="69096" rIns="138192" bIns="69096" rtlCol="0" anchor="ctr"/>
          <a:lstStyle/>
          <a:p>
            <a:pPr algn="ctr"/>
            <a:endParaRPr lang="en-US">
              <a:solidFill>
                <a:schemeClr val="accent2"/>
              </a:solidFill>
            </a:endParaRPr>
          </a:p>
        </p:txBody>
      </p:sp>
      <p:sp>
        <p:nvSpPr>
          <p:cNvPr id="33" name="Arc 3"/>
          <p:cNvSpPr/>
          <p:nvPr/>
        </p:nvSpPr>
        <p:spPr>
          <a:xfrm rot="15479340">
            <a:off x="1795808" y="2533405"/>
            <a:ext cx="2434932" cy="2365459"/>
          </a:xfrm>
          <a:prstGeom prst="arc">
            <a:avLst/>
          </a:prstGeom>
          <a:ln w="22225">
            <a:solidFill>
              <a:schemeClr val="bg1">
                <a:lumMod val="50000"/>
              </a:schemeClr>
            </a:solidFill>
            <a:headEnd type="non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lIns="138192" tIns="69096" rIns="138192" bIns="69096" rtlCol="0" anchor="ctr"/>
          <a:lstStyle/>
          <a:p>
            <a:pPr algn="ctr"/>
            <a:endParaRPr lang="en-US">
              <a:solidFill>
                <a:schemeClr val="accent2"/>
              </a:solidFill>
            </a:endParaRPr>
          </a:p>
        </p:txBody>
      </p:sp>
      <p:grpSp>
        <p:nvGrpSpPr>
          <p:cNvPr id="58" name="组合 57"/>
          <p:cNvGrpSpPr/>
          <p:nvPr/>
        </p:nvGrpSpPr>
        <p:grpSpPr>
          <a:xfrm>
            <a:off x="7888403" y="2373876"/>
            <a:ext cx="3311342" cy="521423"/>
            <a:chOff x="1155515" y="1431873"/>
            <a:chExt cx="2213197" cy="338559"/>
          </a:xfrm>
        </p:grpSpPr>
        <p:cxnSp>
          <p:nvCxnSpPr>
            <p:cNvPr id="59" name="Straight Connector 38"/>
            <p:cNvCxnSpPr/>
            <p:nvPr/>
          </p:nvCxnSpPr>
          <p:spPr bwMode="auto">
            <a:xfrm flipV="1">
              <a:off x="1190045" y="1770430"/>
              <a:ext cx="2034652" cy="2"/>
            </a:xfrm>
            <a:prstGeom prst="line">
              <a:avLst/>
            </a:prstGeom>
            <a:ln w="63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1155515" y="1431873"/>
              <a:ext cx="2213197" cy="288474"/>
              <a:chOff x="1155515" y="1431873"/>
              <a:chExt cx="2213197" cy="288474"/>
            </a:xfrm>
          </p:grpSpPr>
          <p:sp>
            <p:nvSpPr>
              <p:cNvPr id="61" name="Rounded Rectangle 43"/>
              <p:cNvSpPr/>
              <p:nvPr/>
            </p:nvSpPr>
            <p:spPr>
              <a:xfrm>
                <a:off x="1155515" y="1463818"/>
                <a:ext cx="720000" cy="243888"/>
              </a:xfrm>
              <a:prstGeom prst="roundRect">
                <a:avLst>
                  <a:gd name="adj" fmla="val 46832"/>
                </a:avLst>
              </a:prstGeom>
              <a:solidFill>
                <a:srgbClr val="217BFF"/>
              </a:solidFill>
              <a:ln>
                <a:noFill/>
              </a:ln>
              <a:effectLst>
                <a:outerShdw blurRad="165100" dist="889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TextBox 61"/>
              <p:cNvSpPr txBox="1"/>
              <p:nvPr/>
            </p:nvSpPr>
            <p:spPr>
              <a:xfrm>
                <a:off x="1196668" y="1452693"/>
                <a:ext cx="380560" cy="209830"/>
              </a:xfrm>
              <a:prstGeom prst="rect">
                <a:avLst/>
              </a:prstGeom>
              <a:noFill/>
            </p:spPr>
            <p:txBody>
              <a:bodyPr wrap="none" rtlCol="0">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rPr>
                  <a:t>优点</a:t>
                </a:r>
                <a:endParaRPr lang="id-ID" sz="1500" dirty="0">
                  <a:solidFill>
                    <a:schemeClr val="bg1"/>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1918640" y="1431873"/>
                <a:ext cx="1450072" cy="288474"/>
              </a:xfrm>
              <a:prstGeom prst="rect">
                <a:avLst/>
              </a:prstGeom>
              <a:noFill/>
            </p:spPr>
            <p:txBody>
              <a:bodyPr wrap="square" rtlCol="0">
                <a:spAutoFit/>
              </a:bodyPr>
              <a:lstStyle/>
              <a:p>
                <a:endParaRPr lang="zh-CN" altLang="en-US" sz="2200" dirty="0">
                  <a:solidFill>
                    <a:schemeClr val="tx1">
                      <a:lumMod val="75000"/>
                      <a:lumOff val="25000"/>
                    </a:schemeClr>
                  </a:solidFill>
                  <a:latin typeface="方正兰亭纤黑_GBK" panose="02000000000000000000" pitchFamily="2" charset="-122"/>
                  <a:ea typeface="方正兰亭纤黑_GBK" panose="02000000000000000000" pitchFamily="2" charset="-122"/>
                </a:endParaRPr>
              </a:p>
            </p:txBody>
          </p:sp>
        </p:grpSp>
      </p:grpSp>
      <p:grpSp>
        <p:nvGrpSpPr>
          <p:cNvPr id="64" name="Group 21"/>
          <p:cNvGrpSpPr/>
          <p:nvPr/>
        </p:nvGrpSpPr>
        <p:grpSpPr>
          <a:xfrm>
            <a:off x="7722087" y="4302844"/>
            <a:ext cx="5619308" cy="1161293"/>
            <a:chOff x="4608212" y="3000499"/>
            <a:chExt cx="3755769" cy="754027"/>
          </a:xfrm>
        </p:grpSpPr>
        <p:sp>
          <p:nvSpPr>
            <p:cNvPr id="65" name="TextBox 64"/>
            <p:cNvSpPr txBox="1"/>
            <p:nvPr/>
          </p:nvSpPr>
          <p:spPr>
            <a:xfrm>
              <a:off x="4608212" y="3000499"/>
              <a:ext cx="571504" cy="599517"/>
            </a:xfrm>
            <a:prstGeom prst="rect">
              <a:avLst/>
            </a:prstGeom>
            <a:noFill/>
          </p:spPr>
          <p:txBody>
            <a:bodyPr wrap="square" rtlCol="0">
              <a:spAutoFit/>
            </a:bodyPr>
            <a:lstStyle/>
            <a:p>
              <a:r>
                <a:rPr lang="id-ID" sz="5400" dirty="0">
                  <a:solidFill>
                    <a:schemeClr val="tx1">
                      <a:lumMod val="50000"/>
                      <a:lumOff val="50000"/>
                    </a:schemeClr>
                  </a:solidFill>
                  <a:latin typeface="+mj-lt"/>
                </a:rPr>
                <a:t>2.</a:t>
              </a:r>
              <a:endParaRPr lang="id-ID" sz="5400" dirty="0">
                <a:solidFill>
                  <a:schemeClr val="tx1">
                    <a:lumMod val="50000"/>
                    <a:lumOff val="50000"/>
                  </a:schemeClr>
                </a:solidFill>
                <a:latin typeface="+mj-lt"/>
              </a:endParaRPr>
            </a:p>
          </p:txBody>
        </p:sp>
        <p:sp>
          <p:nvSpPr>
            <p:cNvPr id="66" name="Rectangle 23"/>
            <p:cNvSpPr/>
            <p:nvPr/>
          </p:nvSpPr>
          <p:spPr>
            <a:xfrm>
              <a:off x="5072065" y="3035105"/>
              <a:ext cx="3291916" cy="719421"/>
            </a:xfrm>
            <a:prstGeom prst="rect">
              <a:avLst/>
            </a:prstGeom>
          </p:spPr>
          <p:txBody>
            <a:bodyPr wrap="square">
              <a:spAutoFit/>
            </a:bodyPr>
            <a:lstStyle/>
            <a:p>
              <a:pPr>
                <a:lnSpc>
                  <a:spcPct val="15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保障数据无丢失</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100" dirty="0" err="1">
                  <a:solidFill>
                    <a:schemeClr val="tx1">
                      <a:lumMod val="75000"/>
                      <a:lumOff val="25000"/>
                    </a:schemeClr>
                  </a:solidFill>
                  <a:latin typeface="微软雅黑" panose="020B0503020204020204" pitchFamily="34" charset="-122"/>
                  <a:ea typeface="微软雅黑" panose="020B0503020204020204" pitchFamily="34" charset="-122"/>
                </a:rPr>
                <a:t>GoldenGate</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的抽取和复制进程使用检查点机制记录完成复制的位置。对于抽取进程，它记录当前已经抽取日志的位置和写队列文件的位置；对于投递进程，它记录当前读取队列文件的位置。检查点机制可以保证在系统、网络或</a:t>
              </a:r>
              <a:r>
                <a:rPr lang="en-US" altLang="zh-CN" sz="1100" dirty="0" err="1">
                  <a:solidFill>
                    <a:schemeClr val="tx1">
                      <a:lumMod val="75000"/>
                      <a:lumOff val="25000"/>
                    </a:schemeClr>
                  </a:solidFill>
                  <a:latin typeface="微软雅黑" panose="020B0503020204020204" pitchFamily="34" charset="-122"/>
                  <a:ea typeface="微软雅黑" panose="020B0503020204020204" pitchFamily="34" charset="-122"/>
                </a:rPr>
                <a:t>GoldenGate</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进程故障重启后数据无丢失。 </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67" name="Group 24"/>
          <p:cNvGrpSpPr/>
          <p:nvPr/>
        </p:nvGrpSpPr>
        <p:grpSpPr>
          <a:xfrm>
            <a:off x="7704634" y="5725370"/>
            <a:ext cx="5636761" cy="925518"/>
            <a:chOff x="4608212" y="2925551"/>
            <a:chExt cx="3767433" cy="600938"/>
          </a:xfrm>
        </p:grpSpPr>
        <p:sp>
          <p:nvSpPr>
            <p:cNvPr id="68" name="TextBox 67"/>
            <p:cNvSpPr txBox="1"/>
            <p:nvPr/>
          </p:nvSpPr>
          <p:spPr>
            <a:xfrm>
              <a:off x="4608212" y="2925551"/>
              <a:ext cx="571504" cy="599517"/>
            </a:xfrm>
            <a:prstGeom prst="rect">
              <a:avLst/>
            </a:prstGeom>
            <a:noFill/>
          </p:spPr>
          <p:txBody>
            <a:bodyPr wrap="square" rtlCol="0">
              <a:spAutoFit/>
            </a:bodyPr>
            <a:lstStyle/>
            <a:p>
              <a:r>
                <a:rPr lang="id-ID" sz="5400" dirty="0">
                  <a:solidFill>
                    <a:schemeClr val="tx1">
                      <a:lumMod val="50000"/>
                      <a:lumOff val="50000"/>
                    </a:schemeClr>
                  </a:solidFill>
                  <a:latin typeface="+mj-lt"/>
                </a:rPr>
                <a:t>3</a:t>
              </a:r>
              <a:r>
                <a:rPr lang="id-ID" altLang="zh-CN" sz="5400" dirty="0">
                  <a:solidFill>
                    <a:schemeClr val="tx1">
                      <a:lumMod val="50000"/>
                      <a:lumOff val="50000"/>
                    </a:schemeClr>
                  </a:solidFill>
                </a:rPr>
                <a:t>.</a:t>
              </a:r>
              <a:endParaRPr lang="id-ID" sz="5400" dirty="0">
                <a:solidFill>
                  <a:schemeClr val="tx1">
                    <a:lumMod val="50000"/>
                    <a:lumOff val="50000"/>
                  </a:schemeClr>
                </a:solidFill>
                <a:latin typeface="+mj-lt"/>
              </a:endParaRPr>
            </a:p>
          </p:txBody>
        </p:sp>
        <p:sp>
          <p:nvSpPr>
            <p:cNvPr id="69" name="Rectangle 26"/>
            <p:cNvSpPr/>
            <p:nvPr/>
          </p:nvSpPr>
          <p:spPr>
            <a:xfrm>
              <a:off x="5072064" y="2971936"/>
              <a:ext cx="3303581" cy="554553"/>
            </a:xfrm>
            <a:prstGeom prst="rect">
              <a:avLst/>
            </a:prstGeom>
          </p:spPr>
          <p:txBody>
            <a:bodyPr wrap="square">
              <a:spAutoFit/>
            </a:bodyPr>
            <a:lstStyle/>
            <a:p>
              <a:pPr>
                <a:lnSpc>
                  <a:spcPct val="15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可靠的数据传输</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100" dirty="0" err="1">
                  <a:solidFill>
                    <a:schemeClr val="tx1">
                      <a:lumMod val="75000"/>
                      <a:lumOff val="25000"/>
                    </a:schemeClr>
                  </a:solidFill>
                  <a:latin typeface="微软雅黑" panose="020B0503020204020204" pitchFamily="34" charset="-122"/>
                  <a:ea typeface="微软雅黑" panose="020B0503020204020204" pitchFamily="34" charset="-122"/>
                </a:rPr>
                <a:t>GoldenGate</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用应答机制传输交易数据，只有在得到确认消息后才认为数据传输完成，否则将自动重新传输数据，从而保证了抽取出的所有数据都能发送到备份端。数据传输过程中支持</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128</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位加密和数据压缩功能。</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70" name="Group 20"/>
          <p:cNvGrpSpPr/>
          <p:nvPr/>
        </p:nvGrpSpPr>
        <p:grpSpPr>
          <a:xfrm>
            <a:off x="7722087" y="3103556"/>
            <a:ext cx="5476432" cy="970202"/>
            <a:chOff x="4608212" y="2925552"/>
            <a:chExt cx="3660275" cy="713901"/>
          </a:xfrm>
        </p:grpSpPr>
        <p:sp>
          <p:nvSpPr>
            <p:cNvPr id="71" name="TextBox 70"/>
            <p:cNvSpPr txBox="1"/>
            <p:nvPr/>
          </p:nvSpPr>
          <p:spPr>
            <a:xfrm>
              <a:off x="4608212" y="2925552"/>
              <a:ext cx="571504" cy="679412"/>
            </a:xfrm>
            <a:prstGeom prst="rect">
              <a:avLst/>
            </a:prstGeom>
            <a:noFill/>
          </p:spPr>
          <p:txBody>
            <a:bodyPr wrap="square" rtlCol="0">
              <a:spAutoFit/>
            </a:bodyPr>
            <a:lstStyle/>
            <a:p>
              <a:r>
                <a:rPr lang="id-ID" sz="5400" dirty="0">
                  <a:solidFill>
                    <a:schemeClr val="tx1">
                      <a:lumMod val="50000"/>
                      <a:lumOff val="50000"/>
                    </a:schemeClr>
                  </a:solidFill>
                  <a:latin typeface="+mj-lt"/>
                </a:rPr>
                <a:t>1</a:t>
              </a:r>
              <a:r>
                <a:rPr lang="id-ID" altLang="zh-CN" sz="5400" dirty="0">
                  <a:solidFill>
                    <a:schemeClr val="tx1">
                      <a:lumMod val="50000"/>
                      <a:lumOff val="50000"/>
                    </a:schemeClr>
                  </a:solidFill>
                </a:rPr>
                <a:t>.</a:t>
              </a:r>
              <a:endParaRPr lang="id-ID" sz="5400" dirty="0">
                <a:solidFill>
                  <a:schemeClr val="tx1">
                    <a:lumMod val="50000"/>
                    <a:lumOff val="50000"/>
                  </a:schemeClr>
                </a:solidFill>
                <a:latin typeface="+mj-lt"/>
              </a:endParaRPr>
            </a:p>
          </p:txBody>
        </p:sp>
        <p:sp>
          <p:nvSpPr>
            <p:cNvPr id="72" name="Rectangle 19"/>
            <p:cNvSpPr/>
            <p:nvPr/>
          </p:nvSpPr>
          <p:spPr>
            <a:xfrm>
              <a:off x="5072066" y="3010998"/>
              <a:ext cx="3196421" cy="628455"/>
            </a:xfrm>
            <a:prstGeom prst="rect">
              <a:avLst/>
            </a:prstGeom>
          </p:spPr>
          <p:txBody>
            <a:bodyPr wrap="square">
              <a:spAutoFit/>
            </a:bodyPr>
            <a:lstStyle/>
            <a:p>
              <a:pPr>
                <a:lnSpc>
                  <a:spcPct val="150000"/>
                </a:lnSpc>
              </a:pP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数据一致性</a:t>
              </a:r>
              <a:r>
                <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在灾备数据库应用复制数据库交易的顺序与在生产中心数据库上的顺序相同，并且按照相同的事务环境提交，确保在目标系统上数据的完整性和读一致性，为实时查询和事务处理创造了条件。</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678778" y="409908"/>
            <a:ext cx="323217" cy="332667"/>
            <a:chOff x="1827622" y="1343919"/>
            <a:chExt cx="2304000" cy="2304000"/>
          </a:xfrm>
          <a:solidFill>
            <a:srgbClr val="FE6934"/>
          </a:solidFill>
        </p:grpSpPr>
        <p:sp>
          <p:nvSpPr>
            <p:cNvPr id="43" name="椭圆 42"/>
            <p:cNvSpPr/>
            <p:nvPr/>
          </p:nvSpPr>
          <p:spPr>
            <a:xfrm>
              <a:off x="1827622" y="1343919"/>
              <a:ext cx="2304000" cy="2304000"/>
            </a:xfrm>
            <a:prstGeom prst="ellipse">
              <a:avLst/>
            </a:prstGeom>
            <a:grpFill/>
            <a:ln w="12700">
              <a:noFill/>
            </a:ln>
            <a:effectLst>
              <a:outerShdw blurRad="152400" dist="127000" dir="7800000" sx="85000" sy="85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TextBox 46"/>
          <p:cNvSpPr txBox="1"/>
          <p:nvPr/>
        </p:nvSpPr>
        <p:spPr>
          <a:xfrm>
            <a:off x="1102797" y="362935"/>
            <a:ext cx="2276259" cy="381704"/>
          </a:xfrm>
          <a:prstGeom prst="rect">
            <a:avLst/>
          </a:prstGeom>
          <a:noFill/>
        </p:spPr>
        <p:txBody>
          <a:bodyPr wrap="none" lIns="103693" tIns="51846" rIns="103693" bIns="51846" rtlCol="0">
            <a:spAutoFit/>
          </a:bodyPr>
          <a:lstStyle/>
          <a:p>
            <a:r>
              <a:rPr lang="en-US" altLang="zh-CN" sz="1800" b="1" dirty="0" err="1">
                <a:solidFill>
                  <a:srgbClr val="0066FF"/>
                </a:solidFill>
                <a:latin typeface="微软雅黑" panose="020B0503020204020204" pitchFamily="34" charset="-122"/>
                <a:ea typeface="微软雅黑" panose="020B0503020204020204" pitchFamily="34" charset="-122"/>
              </a:rPr>
              <a:t>GoldenGate</a:t>
            </a:r>
            <a:r>
              <a:rPr lang="zh-CN" altLang="en-US" sz="1800" b="1" dirty="0">
                <a:solidFill>
                  <a:srgbClr val="0066FF"/>
                </a:solidFill>
                <a:latin typeface="微软雅黑" panose="020B0503020204020204" pitchFamily="34" charset="-122"/>
                <a:ea typeface="微软雅黑" panose="020B0503020204020204" pitchFamily="34" charset="-122"/>
              </a:rPr>
              <a:t>的优点</a:t>
            </a:r>
            <a:endParaRPr lang="zh-CN" altLang="en-US" sz="1600" dirty="0">
              <a:solidFill>
                <a:srgbClr val="0066FF"/>
              </a:solidFill>
              <a:latin typeface="微软雅黑" panose="020B0503020204020204" pitchFamily="34" charset="-122"/>
              <a:ea typeface="微软雅黑" panose="020B0503020204020204" pitchFamily="34" charset="-122"/>
            </a:endParaRPr>
          </a:p>
        </p:txBody>
      </p:sp>
      <p:cxnSp>
        <p:nvCxnSpPr>
          <p:cNvPr id="48" name="直接连接符 47"/>
          <p:cNvCxnSpPr>
            <a:endCxn id="49" idx="11"/>
          </p:cNvCxnSpPr>
          <p:nvPr/>
        </p:nvCxnSpPr>
        <p:spPr>
          <a:xfrm flipV="1">
            <a:off x="651845" y="913274"/>
            <a:ext cx="12007246" cy="5237"/>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9" name="Freeform 6"/>
          <p:cNvSpPr>
            <a:spLocks noEditPoints="1"/>
          </p:cNvSpPr>
          <p:nvPr/>
        </p:nvSpPr>
        <p:spPr bwMode="auto">
          <a:xfrm>
            <a:off x="12659091" y="419456"/>
            <a:ext cx="477985" cy="493818"/>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chemeClr val="tx1">
                <a:lumMod val="65000"/>
                <a:lumOff val="3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103693" tIns="51846" rIns="103693" bIns="51846"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childTnLst>
                          </p:cTn>
                        </p:par>
                        <p:par>
                          <p:cTn id="10" fill="hold">
                            <p:stCondLst>
                              <p:cond delay="500"/>
                            </p:stCondLst>
                            <p:childTnLst>
                              <p:par>
                                <p:cTn id="11" presetID="8" presetClass="emph" presetSubtype="0" fill="hold" grpId="1" nodeType="afterEffect">
                                  <p:stCondLst>
                                    <p:cond delay="0"/>
                                  </p:stCondLst>
                                  <p:childTnLst>
                                    <p:animRot by="-21600000">
                                      <p:cBhvr>
                                        <p:cTn id="12" dur="2000" fill="hold"/>
                                        <p:tgtEl>
                                          <p:spTgt spid="25"/>
                                        </p:tgtEl>
                                        <p:attrNameLst>
                                          <p:attrName>r</p:attrName>
                                        </p:attrNameLst>
                                      </p:cBhvr>
                                    </p:animRot>
                                  </p:childTnLst>
                                </p:cTn>
                              </p:par>
                              <p:par>
                                <p:cTn id="13" presetID="23" presetClass="entr" presetSubtype="272"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fill="hold"/>
                                        <p:tgtEl>
                                          <p:spTgt spid="13"/>
                                        </p:tgtEl>
                                        <p:attrNameLst>
                                          <p:attrName>ppt_w</p:attrName>
                                        </p:attrNameLst>
                                      </p:cBhvr>
                                      <p:tavLst>
                                        <p:tav tm="0">
                                          <p:val>
                                            <p:strVal val="2/3*#ppt_w"/>
                                          </p:val>
                                        </p:tav>
                                        <p:tav tm="100000">
                                          <p:val>
                                            <p:strVal val="#ppt_w"/>
                                          </p:val>
                                        </p:tav>
                                      </p:tavLst>
                                    </p:anim>
                                    <p:anim calcmode="lin" valueType="num">
                                      <p:cBhvr>
                                        <p:cTn id="16" dur="500" fill="hold"/>
                                        <p:tgtEl>
                                          <p:spTgt spid="13"/>
                                        </p:tgtEl>
                                        <p:attrNameLst>
                                          <p:attrName>ppt_h</p:attrName>
                                        </p:attrNameLst>
                                      </p:cBhvr>
                                      <p:tavLst>
                                        <p:tav tm="0">
                                          <p:val>
                                            <p:strVal val="2/3*#ppt_h"/>
                                          </p:val>
                                        </p:tav>
                                        <p:tav tm="100000">
                                          <p:val>
                                            <p:strVal val="#ppt_h"/>
                                          </p:val>
                                        </p:tav>
                                      </p:tavLst>
                                    </p:anim>
                                  </p:childTnLst>
                                </p:cTn>
                              </p:par>
                              <p:par>
                                <p:cTn id="17" presetID="23" presetClass="entr" presetSubtype="288"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500" fill="hold"/>
                                        <p:tgtEl>
                                          <p:spTgt spid="26"/>
                                        </p:tgtEl>
                                        <p:attrNameLst>
                                          <p:attrName>ppt_w</p:attrName>
                                        </p:attrNameLst>
                                      </p:cBhvr>
                                      <p:tavLst>
                                        <p:tav tm="0">
                                          <p:val>
                                            <p:strVal val="4/3*#ppt_w"/>
                                          </p:val>
                                        </p:tav>
                                        <p:tav tm="100000">
                                          <p:val>
                                            <p:strVal val="#ppt_w"/>
                                          </p:val>
                                        </p:tav>
                                      </p:tavLst>
                                    </p:anim>
                                    <p:anim calcmode="lin" valueType="num">
                                      <p:cBhvr>
                                        <p:cTn id="20" dur="500" fill="hold"/>
                                        <p:tgtEl>
                                          <p:spTgt spid="26"/>
                                        </p:tgtEl>
                                        <p:attrNameLst>
                                          <p:attrName>ppt_h</p:attrName>
                                        </p:attrNameLst>
                                      </p:cBhvr>
                                      <p:tavLst>
                                        <p:tav tm="0">
                                          <p:val>
                                            <p:strVal val="4/3*#ppt_h"/>
                                          </p:val>
                                        </p:tav>
                                        <p:tav tm="100000">
                                          <p:val>
                                            <p:strVal val="#ppt_h"/>
                                          </p:val>
                                        </p:tav>
                                      </p:tavLst>
                                    </p:anim>
                                  </p:childTnLst>
                                </p:cTn>
                              </p:par>
                              <p:par>
                                <p:cTn id="21" presetID="22" presetClass="entr" presetSubtype="1" fill="hold" grpId="0" nodeType="withEffect">
                                  <p:stCondLst>
                                    <p:cond delay="50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par>
                                <p:cTn id="24" presetID="23" presetClass="entr" presetSubtype="272" fill="hold" nodeType="withEffect">
                                  <p:stCondLst>
                                    <p:cond delay="70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strVal val="2/3*#ppt_w"/>
                                          </p:val>
                                        </p:tav>
                                        <p:tav tm="100000">
                                          <p:val>
                                            <p:strVal val="#ppt_w"/>
                                          </p:val>
                                        </p:tav>
                                      </p:tavLst>
                                    </p:anim>
                                    <p:anim calcmode="lin" valueType="num">
                                      <p:cBhvr>
                                        <p:cTn id="27" dur="500" fill="hold"/>
                                        <p:tgtEl>
                                          <p:spTgt spid="8"/>
                                        </p:tgtEl>
                                        <p:attrNameLst>
                                          <p:attrName>ppt_h</p:attrName>
                                        </p:attrNameLst>
                                      </p:cBhvr>
                                      <p:tavLst>
                                        <p:tav tm="0">
                                          <p:val>
                                            <p:strVal val="2/3*#ppt_h"/>
                                          </p:val>
                                        </p:tav>
                                        <p:tav tm="100000">
                                          <p:val>
                                            <p:strVal val="#ppt_h"/>
                                          </p:val>
                                        </p:tav>
                                      </p:tavLst>
                                    </p:anim>
                                  </p:childTnLst>
                                </p:cTn>
                              </p:par>
                              <p:par>
                                <p:cTn id="28" presetID="23" presetClass="entr" presetSubtype="288" fill="hold" nodeType="withEffect">
                                  <p:stCondLst>
                                    <p:cond delay="700"/>
                                  </p:stCondLst>
                                  <p:childTnLst>
                                    <p:set>
                                      <p:cBhvr>
                                        <p:cTn id="29" dur="1" fill="hold">
                                          <p:stCondLst>
                                            <p:cond delay="0"/>
                                          </p:stCondLst>
                                        </p:cTn>
                                        <p:tgtEl>
                                          <p:spTgt spid="27"/>
                                        </p:tgtEl>
                                        <p:attrNameLst>
                                          <p:attrName>style.visibility</p:attrName>
                                        </p:attrNameLst>
                                      </p:cBhvr>
                                      <p:to>
                                        <p:strVal val="visible"/>
                                      </p:to>
                                    </p:set>
                                    <p:anim calcmode="lin" valueType="num">
                                      <p:cBhvr>
                                        <p:cTn id="30" dur="500" fill="hold"/>
                                        <p:tgtEl>
                                          <p:spTgt spid="27"/>
                                        </p:tgtEl>
                                        <p:attrNameLst>
                                          <p:attrName>ppt_w</p:attrName>
                                        </p:attrNameLst>
                                      </p:cBhvr>
                                      <p:tavLst>
                                        <p:tav tm="0">
                                          <p:val>
                                            <p:strVal val="4/3*#ppt_w"/>
                                          </p:val>
                                        </p:tav>
                                        <p:tav tm="100000">
                                          <p:val>
                                            <p:strVal val="#ppt_w"/>
                                          </p:val>
                                        </p:tav>
                                      </p:tavLst>
                                    </p:anim>
                                    <p:anim calcmode="lin" valueType="num">
                                      <p:cBhvr>
                                        <p:cTn id="31" dur="500" fill="hold"/>
                                        <p:tgtEl>
                                          <p:spTgt spid="27"/>
                                        </p:tgtEl>
                                        <p:attrNameLst>
                                          <p:attrName>ppt_h</p:attrName>
                                        </p:attrNameLst>
                                      </p:cBhvr>
                                      <p:tavLst>
                                        <p:tav tm="0">
                                          <p:val>
                                            <p:strVal val="4/3*#ppt_h"/>
                                          </p:val>
                                        </p:tav>
                                        <p:tav tm="100000">
                                          <p:val>
                                            <p:strVal val="#ppt_h"/>
                                          </p:val>
                                        </p:tav>
                                      </p:tavLst>
                                    </p:anim>
                                  </p:childTnLst>
                                </p:cTn>
                              </p:par>
                              <p:par>
                                <p:cTn id="32" presetID="22" presetClass="entr" presetSubtype="2" fill="hold" grpId="0" nodeType="withEffect">
                                  <p:stCondLst>
                                    <p:cond delay="1200"/>
                                  </p:stCondLst>
                                  <p:childTnLst>
                                    <p:set>
                                      <p:cBhvr>
                                        <p:cTn id="33" dur="1" fill="hold">
                                          <p:stCondLst>
                                            <p:cond delay="0"/>
                                          </p:stCondLst>
                                        </p:cTn>
                                        <p:tgtEl>
                                          <p:spTgt spid="32"/>
                                        </p:tgtEl>
                                        <p:attrNameLst>
                                          <p:attrName>style.visibility</p:attrName>
                                        </p:attrNameLst>
                                      </p:cBhvr>
                                      <p:to>
                                        <p:strVal val="visible"/>
                                      </p:to>
                                    </p:set>
                                    <p:animEffect transition="in" filter="wipe(right)">
                                      <p:cBhvr>
                                        <p:cTn id="34" dur="500"/>
                                        <p:tgtEl>
                                          <p:spTgt spid="32"/>
                                        </p:tgtEl>
                                      </p:cBhvr>
                                    </p:animEffect>
                                  </p:childTnLst>
                                </p:cTn>
                              </p:par>
                              <p:par>
                                <p:cTn id="35" presetID="23" presetClass="entr" presetSubtype="272" fill="hold" nodeType="withEffect">
                                  <p:stCondLst>
                                    <p:cond delay="14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strVal val="2/3*#ppt_w"/>
                                          </p:val>
                                        </p:tav>
                                        <p:tav tm="100000">
                                          <p:val>
                                            <p:strVal val="#ppt_w"/>
                                          </p:val>
                                        </p:tav>
                                      </p:tavLst>
                                    </p:anim>
                                    <p:anim calcmode="lin" valueType="num">
                                      <p:cBhvr>
                                        <p:cTn id="38" dur="500" fill="hold"/>
                                        <p:tgtEl>
                                          <p:spTgt spid="18"/>
                                        </p:tgtEl>
                                        <p:attrNameLst>
                                          <p:attrName>ppt_h</p:attrName>
                                        </p:attrNameLst>
                                      </p:cBhvr>
                                      <p:tavLst>
                                        <p:tav tm="0">
                                          <p:val>
                                            <p:strVal val="2/3*#ppt_h"/>
                                          </p:val>
                                        </p:tav>
                                        <p:tav tm="100000">
                                          <p:val>
                                            <p:strVal val="#ppt_h"/>
                                          </p:val>
                                        </p:tav>
                                      </p:tavLst>
                                    </p:anim>
                                  </p:childTnLst>
                                </p:cTn>
                              </p:par>
                              <p:par>
                                <p:cTn id="39" presetID="23" presetClass="entr" presetSubtype="288" fill="hold" nodeType="withEffect">
                                  <p:stCondLst>
                                    <p:cond delay="1400"/>
                                  </p:stCondLst>
                                  <p:childTnLst>
                                    <p:set>
                                      <p:cBhvr>
                                        <p:cTn id="40" dur="1" fill="hold">
                                          <p:stCondLst>
                                            <p:cond delay="0"/>
                                          </p:stCondLst>
                                        </p:cTn>
                                        <p:tgtEl>
                                          <p:spTgt spid="28"/>
                                        </p:tgtEl>
                                        <p:attrNameLst>
                                          <p:attrName>style.visibility</p:attrName>
                                        </p:attrNameLst>
                                      </p:cBhvr>
                                      <p:to>
                                        <p:strVal val="visible"/>
                                      </p:to>
                                    </p:set>
                                    <p:anim calcmode="lin" valueType="num">
                                      <p:cBhvr>
                                        <p:cTn id="41" dur="500" fill="hold"/>
                                        <p:tgtEl>
                                          <p:spTgt spid="28"/>
                                        </p:tgtEl>
                                        <p:attrNameLst>
                                          <p:attrName>ppt_w</p:attrName>
                                        </p:attrNameLst>
                                      </p:cBhvr>
                                      <p:tavLst>
                                        <p:tav tm="0">
                                          <p:val>
                                            <p:strVal val="4/3*#ppt_w"/>
                                          </p:val>
                                        </p:tav>
                                        <p:tav tm="100000">
                                          <p:val>
                                            <p:strVal val="#ppt_w"/>
                                          </p:val>
                                        </p:tav>
                                      </p:tavLst>
                                    </p:anim>
                                    <p:anim calcmode="lin" valueType="num">
                                      <p:cBhvr>
                                        <p:cTn id="42" dur="500" fill="hold"/>
                                        <p:tgtEl>
                                          <p:spTgt spid="28"/>
                                        </p:tgtEl>
                                        <p:attrNameLst>
                                          <p:attrName>ppt_h</p:attrName>
                                        </p:attrNameLst>
                                      </p:cBhvr>
                                      <p:tavLst>
                                        <p:tav tm="0">
                                          <p:val>
                                            <p:strVal val="4/3*#ppt_h"/>
                                          </p:val>
                                        </p:tav>
                                        <p:tav tm="100000">
                                          <p:val>
                                            <p:strVal val="#ppt_h"/>
                                          </p:val>
                                        </p:tav>
                                      </p:tavLst>
                                    </p:anim>
                                  </p:childTnLst>
                                </p:cTn>
                              </p:par>
                              <p:par>
                                <p:cTn id="43" presetID="22" presetClass="entr" presetSubtype="4" fill="hold" grpId="0" nodeType="withEffect">
                                  <p:stCondLst>
                                    <p:cond delay="1800"/>
                                  </p:stCondLst>
                                  <p:childTnLst>
                                    <p:set>
                                      <p:cBhvr>
                                        <p:cTn id="44" dur="1" fill="hold">
                                          <p:stCondLst>
                                            <p:cond delay="0"/>
                                          </p:stCondLst>
                                        </p:cTn>
                                        <p:tgtEl>
                                          <p:spTgt spid="33"/>
                                        </p:tgtEl>
                                        <p:attrNameLst>
                                          <p:attrName>style.visibility</p:attrName>
                                        </p:attrNameLst>
                                      </p:cBhvr>
                                      <p:to>
                                        <p:strVal val="visible"/>
                                      </p:to>
                                    </p:set>
                                    <p:animEffect transition="in" filter="wipe(down)">
                                      <p:cBhvr>
                                        <p:cTn id="45" dur="500"/>
                                        <p:tgtEl>
                                          <p:spTgt spid="33"/>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childTnLst>
                          </p:cTn>
                        </p:par>
                        <p:par>
                          <p:cTn id="50" fill="hold">
                            <p:stCondLst>
                              <p:cond delay="3000"/>
                            </p:stCondLst>
                            <p:childTnLst>
                              <p:par>
                                <p:cTn id="51" presetID="12" presetClass="entr" presetSubtype="1" fill="hold" nodeType="afterEffect">
                                  <p:stCondLst>
                                    <p:cond delay="0"/>
                                  </p:stCondLst>
                                  <p:childTnLst>
                                    <p:set>
                                      <p:cBhvr>
                                        <p:cTn id="52" dur="1" fill="hold">
                                          <p:stCondLst>
                                            <p:cond delay="0"/>
                                          </p:stCondLst>
                                        </p:cTn>
                                        <p:tgtEl>
                                          <p:spTgt spid="70"/>
                                        </p:tgtEl>
                                        <p:attrNameLst>
                                          <p:attrName>style.visibility</p:attrName>
                                        </p:attrNameLst>
                                      </p:cBhvr>
                                      <p:to>
                                        <p:strVal val="visible"/>
                                      </p:to>
                                    </p:set>
                                    <p:anim calcmode="lin" valueType="num">
                                      <p:cBhvr additive="base">
                                        <p:cTn id="53" dur="500"/>
                                        <p:tgtEl>
                                          <p:spTgt spid="70"/>
                                        </p:tgtEl>
                                        <p:attrNameLst>
                                          <p:attrName>ppt_y</p:attrName>
                                        </p:attrNameLst>
                                      </p:cBhvr>
                                      <p:tavLst>
                                        <p:tav tm="0">
                                          <p:val>
                                            <p:strVal val="#ppt_y-#ppt_h*1.125000"/>
                                          </p:val>
                                        </p:tav>
                                        <p:tav tm="100000">
                                          <p:val>
                                            <p:strVal val="#ppt_y"/>
                                          </p:val>
                                        </p:tav>
                                      </p:tavLst>
                                    </p:anim>
                                    <p:animEffect transition="in" filter="wipe(down)">
                                      <p:cBhvr>
                                        <p:cTn id="54" dur="500"/>
                                        <p:tgtEl>
                                          <p:spTgt spid="70"/>
                                        </p:tgtEl>
                                      </p:cBhvr>
                                    </p:animEffect>
                                  </p:childTnLst>
                                </p:cTn>
                              </p:par>
                            </p:childTnLst>
                          </p:cTn>
                        </p:par>
                        <p:par>
                          <p:cTn id="55" fill="hold">
                            <p:stCondLst>
                              <p:cond delay="3500"/>
                            </p:stCondLst>
                            <p:childTnLst>
                              <p:par>
                                <p:cTn id="56" presetID="12" presetClass="entr" presetSubtype="1" fill="hold" nodeType="afterEffect">
                                  <p:stCondLst>
                                    <p:cond delay="0"/>
                                  </p:stCondLst>
                                  <p:childTnLst>
                                    <p:set>
                                      <p:cBhvr>
                                        <p:cTn id="57" dur="1" fill="hold">
                                          <p:stCondLst>
                                            <p:cond delay="0"/>
                                          </p:stCondLst>
                                        </p:cTn>
                                        <p:tgtEl>
                                          <p:spTgt spid="64"/>
                                        </p:tgtEl>
                                        <p:attrNameLst>
                                          <p:attrName>style.visibility</p:attrName>
                                        </p:attrNameLst>
                                      </p:cBhvr>
                                      <p:to>
                                        <p:strVal val="visible"/>
                                      </p:to>
                                    </p:set>
                                    <p:anim calcmode="lin" valueType="num">
                                      <p:cBhvr additive="base">
                                        <p:cTn id="58" dur="500"/>
                                        <p:tgtEl>
                                          <p:spTgt spid="64"/>
                                        </p:tgtEl>
                                        <p:attrNameLst>
                                          <p:attrName>ppt_y</p:attrName>
                                        </p:attrNameLst>
                                      </p:cBhvr>
                                      <p:tavLst>
                                        <p:tav tm="0">
                                          <p:val>
                                            <p:strVal val="#ppt_y-#ppt_h*1.125000"/>
                                          </p:val>
                                        </p:tav>
                                        <p:tav tm="100000">
                                          <p:val>
                                            <p:strVal val="#ppt_y"/>
                                          </p:val>
                                        </p:tav>
                                      </p:tavLst>
                                    </p:anim>
                                    <p:animEffect transition="in" filter="wipe(down)">
                                      <p:cBhvr>
                                        <p:cTn id="59" dur="500"/>
                                        <p:tgtEl>
                                          <p:spTgt spid="64"/>
                                        </p:tgtEl>
                                      </p:cBhvr>
                                    </p:animEffect>
                                  </p:childTnLst>
                                </p:cTn>
                              </p:par>
                            </p:childTnLst>
                          </p:cTn>
                        </p:par>
                        <p:par>
                          <p:cTn id="60" fill="hold">
                            <p:stCondLst>
                              <p:cond delay="4000"/>
                            </p:stCondLst>
                            <p:childTnLst>
                              <p:par>
                                <p:cTn id="61" presetID="12" presetClass="entr" presetSubtype="1" fill="hold" nodeType="afterEffect">
                                  <p:stCondLst>
                                    <p:cond delay="0"/>
                                  </p:stCondLst>
                                  <p:childTnLst>
                                    <p:set>
                                      <p:cBhvr>
                                        <p:cTn id="62" dur="1" fill="hold">
                                          <p:stCondLst>
                                            <p:cond delay="0"/>
                                          </p:stCondLst>
                                        </p:cTn>
                                        <p:tgtEl>
                                          <p:spTgt spid="67"/>
                                        </p:tgtEl>
                                        <p:attrNameLst>
                                          <p:attrName>style.visibility</p:attrName>
                                        </p:attrNameLst>
                                      </p:cBhvr>
                                      <p:to>
                                        <p:strVal val="visible"/>
                                      </p:to>
                                    </p:set>
                                    <p:anim calcmode="lin" valueType="num">
                                      <p:cBhvr additive="base">
                                        <p:cTn id="63" dur="500"/>
                                        <p:tgtEl>
                                          <p:spTgt spid="67"/>
                                        </p:tgtEl>
                                        <p:attrNameLst>
                                          <p:attrName>ppt_y</p:attrName>
                                        </p:attrNameLst>
                                      </p:cBhvr>
                                      <p:tavLst>
                                        <p:tav tm="0">
                                          <p:val>
                                            <p:strVal val="#ppt_y-#ppt_h*1.125000"/>
                                          </p:val>
                                        </p:tav>
                                        <p:tav tm="100000">
                                          <p:val>
                                            <p:strVal val="#ppt_y"/>
                                          </p:val>
                                        </p:tav>
                                      </p:tavLst>
                                    </p:anim>
                                    <p:animEffect transition="in" filter="wipe(down)">
                                      <p:cBhvr>
                                        <p:cTn id="6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31" grpId="0" animBg="1"/>
      <p:bldP spid="32" grpId="0" animBg="1"/>
      <p:bldP spid="33" grpId="0" animBg="1"/>
    </p:bldLst>
  </p:timing>
</p:sld>
</file>

<file path=ppt/tags/tag1.xml><?xml version="1.0" encoding="utf-8"?>
<p:tagLst xmlns:p="http://schemas.openxmlformats.org/presentationml/2006/main">
  <p:tag name="COMMONDATA" val="eyJoZGlkIjoiOGI1ZDRlODU1NmU1NjYzOTgzMDRiZjdhZDgyNDkxOG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2238</Words>
  <Application>WPS 演示</Application>
  <PresentationFormat>自定义</PresentationFormat>
  <Paragraphs>180</Paragraphs>
  <Slides>29</Slides>
  <Notes>28</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29</vt:i4>
      </vt:variant>
    </vt:vector>
  </HeadingPairs>
  <TitlesOfParts>
    <vt:vector size="43" baseType="lpstr">
      <vt:lpstr>Arial</vt:lpstr>
      <vt:lpstr>宋体</vt:lpstr>
      <vt:lpstr>Wingdings</vt:lpstr>
      <vt:lpstr>Lato Light</vt:lpstr>
      <vt:lpstr>Segoe Print</vt:lpstr>
      <vt:lpstr>微软雅黑</vt:lpstr>
      <vt:lpstr>DIN Mittelschrift Std</vt:lpstr>
      <vt:lpstr>思源黑体 CN Medium</vt:lpstr>
      <vt:lpstr>思源黑体 CN Bold</vt:lpstr>
      <vt:lpstr>黑体</vt:lpstr>
      <vt:lpstr>方正兰亭纤黑_GBK</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微软公司</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蓝8</dc:title>
  <dc:creator>微软用户</dc:creator>
  <cp:lastModifiedBy>商嘉一</cp:lastModifiedBy>
  <cp:revision>161</cp:revision>
  <dcterms:created xsi:type="dcterms:W3CDTF">2015-11-21T04:10:00Z</dcterms:created>
  <dcterms:modified xsi:type="dcterms:W3CDTF">2022-04-28T06:21:30Z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FFB18FACA21940C78B06607B6F9ABF88</vt:lpwstr>
  </property>
  <property fmtid="{D5CDD505-2E9C-101B-9397-08002B2CF9AE}" pid="3" name="KSOProductBuildVer">
    <vt:lpwstr>2052-11.1.0.11636</vt:lpwstr>
  </property>
</Properties>
</file>